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Open Sans Extra Bold" charset="1" panose="020B0906030804020204"/>
      <p:regular r:id="rId17"/>
    </p:embeddedFont>
    <p:embeddedFont>
      <p:font typeface="Poppins" charset="1" panose="00000500000000000000"/>
      <p:regular r:id="rId18"/>
    </p:embeddedFont>
    <p:embeddedFont>
      <p:font typeface="Poppins Bold" charset="1" panose="00000800000000000000"/>
      <p:regular r:id="rId19"/>
    </p:embeddedFont>
    <p:embeddedFont>
      <p:font typeface="Montserrat Medium" charset="1" panose="000006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svg>
</file>

<file path=ppt/media/image3.png>
</file>

<file path=ppt/media/image4.png>
</file>

<file path=ppt/media/image5.sv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https://keras.io/api/datasets/fashion_mnist"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6097502" y="5590237"/>
            <a:ext cx="14099416" cy="14099416"/>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28700" y="3308272"/>
            <a:ext cx="8378015" cy="3018623"/>
          </a:xfrm>
          <a:prstGeom prst="rect">
            <a:avLst/>
          </a:prstGeom>
        </p:spPr>
        <p:txBody>
          <a:bodyPr anchor="t" rtlCol="false" tIns="0" lIns="0" bIns="0" rIns="0">
            <a:spAutoFit/>
          </a:bodyPr>
          <a:lstStyle/>
          <a:p>
            <a:pPr algn="l">
              <a:lnSpc>
                <a:spcPts val="12119"/>
              </a:lnSpc>
              <a:spcBef>
                <a:spcPct val="0"/>
              </a:spcBef>
            </a:pPr>
            <a:r>
              <a:rPr lang="en-US" sz="8656">
                <a:solidFill>
                  <a:srgbClr val="051D40"/>
                </a:solidFill>
                <a:latin typeface="Open Sans Extra Bold"/>
                <a:ea typeface="Open Sans Extra Bold"/>
                <a:cs typeface="Open Sans Extra Bold"/>
                <a:sym typeface="Open Sans Extra Bold"/>
              </a:rPr>
              <a:t>Image Classification</a:t>
            </a:r>
          </a:p>
        </p:txBody>
      </p:sp>
      <p:grpSp>
        <p:nvGrpSpPr>
          <p:cNvPr name="Group 6" id="6"/>
          <p:cNvGrpSpPr/>
          <p:nvPr/>
        </p:nvGrpSpPr>
        <p:grpSpPr>
          <a:xfrm rot="0">
            <a:off x="16420234" y="-1717598"/>
            <a:ext cx="3735531" cy="373553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747857" y="-643475"/>
            <a:ext cx="1286950" cy="128695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929195" y="8389571"/>
            <a:ext cx="3735531" cy="3735531"/>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5" id="15"/>
          <p:cNvSpPr/>
          <p:nvPr/>
        </p:nvSpPr>
        <p:spPr>
          <a:xfrm flipH="false" flipV="false" rot="0">
            <a:off x="8757394" y="7522582"/>
            <a:ext cx="8779632" cy="1733977"/>
          </a:xfrm>
          <a:custGeom>
            <a:avLst/>
            <a:gdLst/>
            <a:ahLst/>
            <a:cxnLst/>
            <a:rect r="r" b="b" t="t" l="l"/>
            <a:pathLst>
              <a:path h="1733977" w="8779632">
                <a:moveTo>
                  <a:pt x="0" y="0"/>
                </a:moveTo>
                <a:lnTo>
                  <a:pt x="8779632" y="0"/>
                </a:lnTo>
                <a:lnTo>
                  <a:pt x="8779632" y="1733977"/>
                </a:lnTo>
                <a:lnTo>
                  <a:pt x="0" y="1733977"/>
                </a:lnTo>
                <a:lnTo>
                  <a:pt x="0" y="0"/>
                </a:lnTo>
                <a:close/>
              </a:path>
            </a:pathLst>
          </a:custGeom>
          <a:blipFill>
            <a:blip r:embed="rId2"/>
            <a:stretch>
              <a:fillRect l="0" t="0" r="0" b="0"/>
            </a:stretch>
          </a:blipFill>
        </p:spPr>
      </p:sp>
      <p:grpSp>
        <p:nvGrpSpPr>
          <p:cNvPr name="Group 16" id="16"/>
          <p:cNvGrpSpPr>
            <a:grpSpLocks noChangeAspect="true"/>
          </p:cNvGrpSpPr>
          <p:nvPr/>
        </p:nvGrpSpPr>
        <p:grpSpPr>
          <a:xfrm rot="0">
            <a:off x="8573918" y="3143201"/>
            <a:ext cx="9146584" cy="5246370"/>
            <a:chOff x="0" y="0"/>
            <a:chExt cx="7981950" cy="4578350"/>
          </a:xfrm>
        </p:grpSpPr>
        <p:sp>
          <p:nvSpPr>
            <p:cNvPr name="Freeform 17" id="17"/>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242424"/>
            </a:solidFill>
          </p:spPr>
        </p:sp>
        <p:sp>
          <p:nvSpPr>
            <p:cNvPr name="Freeform 18" id="18"/>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19" id="19"/>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20" id="20"/>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21" id="21"/>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3"/>
              <a:stretch>
                <a:fillRect l="-16979" t="0" r="0" b="0"/>
              </a:stretch>
            </a:blipFill>
          </p:spPr>
        </p:sp>
      </p:grpSp>
      <p:grpSp>
        <p:nvGrpSpPr>
          <p:cNvPr name="Group 22" id="22"/>
          <p:cNvGrpSpPr/>
          <p:nvPr/>
        </p:nvGrpSpPr>
        <p:grpSpPr>
          <a:xfrm rot="0">
            <a:off x="1028700" y="1483083"/>
            <a:ext cx="1816525" cy="1816525"/>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0" t="0" r="0" b="-19581"/>
              </a:stretch>
            </a:blipFill>
          </p:spPr>
        </p:sp>
      </p:grpSp>
      <p:sp>
        <p:nvSpPr>
          <p:cNvPr name="TextBox 24" id="24"/>
          <p:cNvSpPr txBox="true"/>
          <p:nvPr/>
        </p:nvSpPr>
        <p:spPr>
          <a:xfrm rot="0">
            <a:off x="1092371" y="6780535"/>
            <a:ext cx="7366063" cy="501556"/>
          </a:xfrm>
          <a:prstGeom prst="rect">
            <a:avLst/>
          </a:prstGeom>
        </p:spPr>
        <p:txBody>
          <a:bodyPr anchor="t" rtlCol="false" tIns="0" lIns="0" bIns="0" rIns="0">
            <a:spAutoFit/>
          </a:bodyPr>
          <a:lstStyle/>
          <a:p>
            <a:pPr algn="l">
              <a:lnSpc>
                <a:spcPts val="3855"/>
              </a:lnSpc>
              <a:spcBef>
                <a:spcPct val="0"/>
              </a:spcBef>
            </a:pPr>
            <a:r>
              <a:rPr lang="en-US" sz="2753" spc="-55">
                <a:solidFill>
                  <a:srgbClr val="051D40"/>
                </a:solidFill>
                <a:latin typeface="Poppins"/>
                <a:ea typeface="Poppins"/>
                <a:cs typeface="Poppins"/>
                <a:sym typeface="Poppins"/>
              </a:rPr>
              <a:t>By: Glenn Hakim</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766494" y="9340175"/>
            <a:ext cx="21820987" cy="946825"/>
            <a:chOff x="0" y="0"/>
            <a:chExt cx="6110362" cy="265132"/>
          </a:xfrm>
        </p:grpSpPr>
        <p:sp>
          <p:nvSpPr>
            <p:cNvPr name="Freeform 3" id="3"/>
            <p:cNvSpPr/>
            <p:nvPr/>
          </p:nvSpPr>
          <p:spPr>
            <a:xfrm flipH="false" flipV="false" rot="0">
              <a:off x="0" y="0"/>
              <a:ext cx="6110362" cy="265132"/>
            </a:xfrm>
            <a:custGeom>
              <a:avLst/>
              <a:gdLst/>
              <a:ahLst/>
              <a:cxnLst/>
              <a:rect r="r" b="b" t="t" l="l"/>
              <a:pathLst>
                <a:path h="265132" w="6110362">
                  <a:moveTo>
                    <a:pt x="0" y="0"/>
                  </a:moveTo>
                  <a:lnTo>
                    <a:pt x="6110362" y="0"/>
                  </a:lnTo>
                  <a:lnTo>
                    <a:pt x="6110362" y="265132"/>
                  </a:lnTo>
                  <a:lnTo>
                    <a:pt x="0" y="265132"/>
                  </a:lnTo>
                  <a:close/>
                </a:path>
              </a:pathLst>
            </a:custGeom>
            <a:solidFill>
              <a:srgbClr val="145DA0"/>
            </a:solidFill>
            <a:ln cap="sq">
              <a:noFill/>
              <a:prstDash val="solid"/>
              <a:miter/>
            </a:ln>
          </p:spPr>
        </p:sp>
        <p:sp>
          <p:nvSpPr>
            <p:cNvPr name="TextBox 4" id="4"/>
            <p:cNvSpPr txBox="true"/>
            <p:nvPr/>
          </p:nvSpPr>
          <p:spPr>
            <a:xfrm>
              <a:off x="0" y="-38100"/>
              <a:ext cx="6110362" cy="30323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5" id="5"/>
          <p:cNvGrpSpPr/>
          <p:nvPr/>
        </p:nvGrpSpPr>
        <p:grpSpPr>
          <a:xfrm rot="0">
            <a:off x="-1766494" y="-816076"/>
            <a:ext cx="21820987" cy="1762900"/>
            <a:chOff x="0" y="0"/>
            <a:chExt cx="6110362" cy="493651"/>
          </a:xfrm>
        </p:grpSpPr>
        <p:sp>
          <p:nvSpPr>
            <p:cNvPr name="Freeform 6" id="6"/>
            <p:cNvSpPr/>
            <p:nvPr/>
          </p:nvSpPr>
          <p:spPr>
            <a:xfrm flipH="false" flipV="false" rot="0">
              <a:off x="0" y="0"/>
              <a:ext cx="6110362" cy="493651"/>
            </a:xfrm>
            <a:custGeom>
              <a:avLst/>
              <a:gdLst/>
              <a:ahLst/>
              <a:cxnLst/>
              <a:rect r="r" b="b" t="t" l="l"/>
              <a:pathLst>
                <a:path h="493651" w="6110362">
                  <a:moveTo>
                    <a:pt x="0" y="0"/>
                  </a:moveTo>
                  <a:lnTo>
                    <a:pt x="6110362" y="0"/>
                  </a:lnTo>
                  <a:lnTo>
                    <a:pt x="6110362" y="493651"/>
                  </a:lnTo>
                  <a:lnTo>
                    <a:pt x="0" y="493651"/>
                  </a:lnTo>
                  <a:close/>
                </a:path>
              </a:pathLst>
            </a:custGeom>
            <a:solidFill>
              <a:srgbClr val="145DA0"/>
            </a:solidFill>
            <a:ln cap="sq">
              <a:noFill/>
              <a:prstDash val="solid"/>
              <a:miter/>
            </a:ln>
          </p:spPr>
        </p:sp>
        <p:sp>
          <p:nvSpPr>
            <p:cNvPr name="TextBox 7" id="7"/>
            <p:cNvSpPr txBox="true"/>
            <p:nvPr/>
          </p:nvSpPr>
          <p:spPr>
            <a:xfrm>
              <a:off x="0" y="-38100"/>
              <a:ext cx="6110362" cy="531751"/>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8" id="8"/>
          <p:cNvSpPr txBox="true"/>
          <p:nvPr/>
        </p:nvSpPr>
        <p:spPr>
          <a:xfrm rot="0">
            <a:off x="668967" y="3804784"/>
            <a:ext cx="8034511" cy="4563913"/>
          </a:xfrm>
          <a:prstGeom prst="rect">
            <a:avLst/>
          </a:prstGeom>
        </p:spPr>
        <p:txBody>
          <a:bodyPr anchor="t" rtlCol="false" tIns="0" lIns="0" bIns="0" rIns="0">
            <a:spAutoFit/>
          </a:bodyPr>
          <a:lstStyle/>
          <a:p>
            <a:pPr algn="l">
              <a:lnSpc>
                <a:spcPts val="3026"/>
              </a:lnSpc>
              <a:spcBef>
                <a:spcPct val="0"/>
              </a:spcBef>
            </a:pPr>
            <a:r>
              <a:rPr lang="en-US" sz="2161">
                <a:solidFill>
                  <a:srgbClr val="051D40"/>
                </a:solidFill>
                <a:latin typeface="Poppins"/>
                <a:ea typeface="Poppins"/>
                <a:cs typeface="Poppins"/>
                <a:sym typeface="Poppins"/>
              </a:rPr>
              <a:t>Hidden nodes are units in the layers that process and transfer information through the network. Here's the node breakdown for each layer:</a:t>
            </a:r>
          </a:p>
          <a:p>
            <a:pPr algn="l">
              <a:lnSpc>
                <a:spcPts val="3026"/>
              </a:lnSpc>
              <a:spcBef>
                <a:spcPct val="0"/>
              </a:spcBef>
            </a:pPr>
          </a:p>
          <a:p>
            <a:pPr algn="l">
              <a:lnSpc>
                <a:spcPts val="3026"/>
              </a:lnSpc>
              <a:spcBef>
                <a:spcPct val="0"/>
              </a:spcBef>
            </a:pPr>
            <a:r>
              <a:rPr lang="en-US" b="true" sz="2161">
                <a:solidFill>
                  <a:srgbClr val="051D40"/>
                </a:solidFill>
                <a:latin typeface="Poppins Bold"/>
                <a:ea typeface="Poppins Bold"/>
                <a:cs typeface="Poppins Bold"/>
                <a:sym typeface="Poppins Bold"/>
              </a:rPr>
              <a:t>Layers</a:t>
            </a:r>
            <a:r>
              <a:rPr lang="en-US" sz="2161">
                <a:solidFill>
                  <a:srgbClr val="051D40"/>
                </a:solidFill>
                <a:latin typeface="Poppins"/>
                <a:ea typeface="Poppins"/>
                <a:cs typeface="Poppins"/>
                <a:sym typeface="Poppins"/>
              </a:rPr>
              <a:t>                                   </a:t>
            </a:r>
            <a:r>
              <a:rPr lang="en-US" b="true" sz="2161">
                <a:solidFill>
                  <a:srgbClr val="051D40"/>
                </a:solidFill>
                <a:latin typeface="Poppins Bold"/>
                <a:ea typeface="Poppins Bold"/>
                <a:cs typeface="Poppins Bold"/>
                <a:sym typeface="Poppins Bold"/>
              </a:rPr>
              <a:t>Hidden Nodes </a:t>
            </a:r>
          </a:p>
          <a:p>
            <a:pPr algn="l">
              <a:lnSpc>
                <a:spcPts val="3026"/>
              </a:lnSpc>
              <a:spcBef>
                <a:spcPct val="0"/>
              </a:spcBef>
            </a:pPr>
            <a:r>
              <a:rPr lang="en-US" sz="2161">
                <a:solidFill>
                  <a:srgbClr val="051D40"/>
                </a:solidFill>
                <a:latin typeface="Poppins"/>
                <a:ea typeface="Poppins"/>
                <a:cs typeface="Poppins"/>
                <a:sym typeface="Poppins"/>
              </a:rPr>
              <a:t>Conv2D Layer 1                -&gt;  25,088</a:t>
            </a:r>
          </a:p>
          <a:p>
            <a:pPr algn="l">
              <a:lnSpc>
                <a:spcPts val="3026"/>
              </a:lnSpc>
              <a:spcBef>
                <a:spcPct val="0"/>
              </a:spcBef>
            </a:pPr>
            <a:r>
              <a:rPr lang="en-US" sz="2161">
                <a:solidFill>
                  <a:srgbClr val="051D40"/>
                </a:solidFill>
                <a:latin typeface="Poppins"/>
                <a:ea typeface="Poppins"/>
                <a:cs typeface="Poppins"/>
                <a:sym typeface="Poppins"/>
              </a:rPr>
              <a:t>MaxPooling2D Layer 1    -&gt;  6,272</a:t>
            </a:r>
          </a:p>
          <a:p>
            <a:pPr algn="l">
              <a:lnSpc>
                <a:spcPts val="3026"/>
              </a:lnSpc>
              <a:spcBef>
                <a:spcPct val="0"/>
              </a:spcBef>
            </a:pPr>
            <a:r>
              <a:rPr lang="en-US" sz="2161">
                <a:solidFill>
                  <a:srgbClr val="051D40"/>
                </a:solidFill>
                <a:latin typeface="Poppins"/>
                <a:ea typeface="Poppins"/>
                <a:cs typeface="Poppins"/>
                <a:sym typeface="Poppins"/>
              </a:rPr>
              <a:t>Conv2D Layer 2               -&gt;  12,544</a:t>
            </a:r>
          </a:p>
          <a:p>
            <a:pPr algn="l">
              <a:lnSpc>
                <a:spcPts val="3026"/>
              </a:lnSpc>
              <a:spcBef>
                <a:spcPct val="0"/>
              </a:spcBef>
            </a:pPr>
            <a:r>
              <a:rPr lang="en-US" sz="2161">
                <a:solidFill>
                  <a:srgbClr val="051D40"/>
                </a:solidFill>
                <a:latin typeface="Poppins"/>
                <a:ea typeface="Poppins"/>
                <a:cs typeface="Poppins"/>
                <a:sym typeface="Poppins"/>
              </a:rPr>
              <a:t>MaxPooling2D Layer 2   -&gt;  3,136</a:t>
            </a:r>
          </a:p>
          <a:p>
            <a:pPr algn="l">
              <a:lnSpc>
                <a:spcPts val="3026"/>
              </a:lnSpc>
              <a:spcBef>
                <a:spcPct val="0"/>
              </a:spcBef>
            </a:pPr>
            <a:r>
              <a:rPr lang="en-US" sz="2161">
                <a:solidFill>
                  <a:srgbClr val="051D40"/>
                </a:solidFill>
                <a:latin typeface="Poppins"/>
                <a:ea typeface="Poppins"/>
                <a:cs typeface="Poppins"/>
                <a:sym typeface="Poppins"/>
              </a:rPr>
              <a:t>Flatten Layer                    -&gt;  3,136</a:t>
            </a:r>
          </a:p>
          <a:p>
            <a:pPr algn="l">
              <a:lnSpc>
                <a:spcPts val="3026"/>
              </a:lnSpc>
              <a:spcBef>
                <a:spcPct val="0"/>
              </a:spcBef>
            </a:pPr>
            <a:r>
              <a:rPr lang="en-US" sz="2161">
                <a:solidFill>
                  <a:srgbClr val="051D40"/>
                </a:solidFill>
                <a:latin typeface="Poppins"/>
                <a:ea typeface="Poppins"/>
                <a:cs typeface="Poppins"/>
                <a:sym typeface="Poppins"/>
              </a:rPr>
              <a:t>Dense Layer 1                   -&gt;  128</a:t>
            </a:r>
          </a:p>
          <a:p>
            <a:pPr algn="l">
              <a:lnSpc>
                <a:spcPts val="3026"/>
              </a:lnSpc>
              <a:spcBef>
                <a:spcPct val="0"/>
              </a:spcBef>
            </a:pPr>
            <a:r>
              <a:rPr lang="en-US" sz="2161">
                <a:solidFill>
                  <a:srgbClr val="051D40"/>
                </a:solidFill>
                <a:latin typeface="Poppins"/>
                <a:ea typeface="Poppins"/>
                <a:cs typeface="Poppins"/>
                <a:sym typeface="Poppins"/>
              </a:rPr>
              <a:t>Dense Layer 2                  -&gt;  10</a:t>
            </a:r>
          </a:p>
        </p:txBody>
      </p:sp>
      <p:sp>
        <p:nvSpPr>
          <p:cNvPr name="TextBox 9" id="9"/>
          <p:cNvSpPr txBox="true"/>
          <p:nvPr/>
        </p:nvSpPr>
        <p:spPr>
          <a:xfrm rot="0">
            <a:off x="668967" y="1763951"/>
            <a:ext cx="10873805" cy="885969"/>
          </a:xfrm>
          <a:prstGeom prst="rect">
            <a:avLst/>
          </a:prstGeom>
        </p:spPr>
        <p:txBody>
          <a:bodyPr anchor="t" rtlCol="false" tIns="0" lIns="0" bIns="0" rIns="0">
            <a:spAutoFit/>
          </a:bodyPr>
          <a:lstStyle/>
          <a:p>
            <a:pPr algn="l" marL="0" indent="0" lvl="0">
              <a:lnSpc>
                <a:spcPts val="7342"/>
              </a:lnSpc>
              <a:spcBef>
                <a:spcPct val="0"/>
              </a:spcBef>
            </a:pPr>
            <a:r>
              <a:rPr lang="en-US" sz="5244">
                <a:solidFill>
                  <a:srgbClr val="00569E"/>
                </a:solidFill>
                <a:latin typeface="Open Sans Extra Bold"/>
                <a:ea typeface="Open Sans Extra Bold"/>
                <a:cs typeface="Open Sans Extra Bold"/>
                <a:sym typeface="Open Sans Extra Bold"/>
              </a:rPr>
              <a:t>Building Blocks of the Model</a:t>
            </a:r>
          </a:p>
        </p:txBody>
      </p:sp>
      <p:sp>
        <p:nvSpPr>
          <p:cNvPr name="TextBox 10" id="10"/>
          <p:cNvSpPr txBox="true"/>
          <p:nvPr/>
        </p:nvSpPr>
        <p:spPr>
          <a:xfrm rot="0">
            <a:off x="668967" y="1276858"/>
            <a:ext cx="11143467" cy="372742"/>
          </a:xfrm>
          <a:prstGeom prst="rect">
            <a:avLst/>
          </a:prstGeom>
        </p:spPr>
        <p:txBody>
          <a:bodyPr anchor="t" rtlCol="false" tIns="0" lIns="0" bIns="0" rIns="0">
            <a:spAutoFit/>
          </a:bodyPr>
          <a:lstStyle/>
          <a:p>
            <a:pPr algn="l">
              <a:lnSpc>
                <a:spcPts val="3080"/>
              </a:lnSpc>
              <a:spcBef>
                <a:spcPct val="0"/>
              </a:spcBef>
            </a:pPr>
            <a:r>
              <a:rPr lang="en-US" b="true" sz="2200">
                <a:solidFill>
                  <a:srgbClr val="00569E"/>
                </a:solidFill>
                <a:latin typeface="Montserrat Medium"/>
                <a:ea typeface="Montserrat Medium"/>
                <a:cs typeface="Montserrat Medium"/>
                <a:sym typeface="Montserrat Medium"/>
              </a:rPr>
              <a:t>Layers and Weights - 2</a:t>
            </a:r>
          </a:p>
        </p:txBody>
      </p:sp>
      <p:sp>
        <p:nvSpPr>
          <p:cNvPr name="TextBox 11" id="11"/>
          <p:cNvSpPr txBox="true"/>
          <p:nvPr/>
        </p:nvSpPr>
        <p:spPr>
          <a:xfrm rot="0">
            <a:off x="668967" y="8492175"/>
            <a:ext cx="6592919" cy="530562"/>
          </a:xfrm>
          <a:prstGeom prst="rect">
            <a:avLst/>
          </a:prstGeom>
        </p:spPr>
        <p:txBody>
          <a:bodyPr anchor="t" rtlCol="false" tIns="0" lIns="0" bIns="0" rIns="0">
            <a:spAutoFit/>
          </a:bodyPr>
          <a:lstStyle/>
          <a:p>
            <a:pPr algn="l">
              <a:lnSpc>
                <a:spcPts val="4301"/>
              </a:lnSpc>
              <a:spcBef>
                <a:spcPct val="0"/>
              </a:spcBef>
            </a:pPr>
            <a:r>
              <a:rPr lang="en-US" b="true" sz="3072">
                <a:solidFill>
                  <a:srgbClr val="000000"/>
                </a:solidFill>
                <a:latin typeface="Open Sans Extra Bold"/>
                <a:ea typeface="Open Sans Extra Bold"/>
                <a:cs typeface="Open Sans Extra Bold"/>
                <a:sym typeface="Open Sans Extra Bold"/>
              </a:rPr>
              <a:t>Total 50,314 Hidden Nodes</a:t>
            </a:r>
          </a:p>
        </p:txBody>
      </p:sp>
      <p:sp>
        <p:nvSpPr>
          <p:cNvPr name="TextBox 12" id="12"/>
          <p:cNvSpPr txBox="true"/>
          <p:nvPr/>
        </p:nvSpPr>
        <p:spPr>
          <a:xfrm rot="0">
            <a:off x="9913929" y="3804784"/>
            <a:ext cx="8034511" cy="3425875"/>
          </a:xfrm>
          <a:prstGeom prst="rect">
            <a:avLst/>
          </a:prstGeom>
        </p:spPr>
        <p:txBody>
          <a:bodyPr anchor="t" rtlCol="false" tIns="0" lIns="0" bIns="0" rIns="0">
            <a:spAutoFit/>
          </a:bodyPr>
          <a:lstStyle/>
          <a:p>
            <a:pPr algn="l">
              <a:lnSpc>
                <a:spcPts val="3026"/>
              </a:lnSpc>
            </a:pPr>
            <a:r>
              <a:rPr lang="en-US" sz="2161">
                <a:solidFill>
                  <a:srgbClr val="051D40"/>
                </a:solidFill>
                <a:latin typeface="Poppins"/>
                <a:ea typeface="Poppins"/>
                <a:cs typeface="Poppins"/>
                <a:sym typeface="Poppins"/>
              </a:rPr>
              <a:t>Weights are trainable parameters representing the strength of connections between layers. These weights are adjusted during training to minimize loss.</a:t>
            </a:r>
          </a:p>
          <a:p>
            <a:pPr algn="l">
              <a:lnSpc>
                <a:spcPts val="3026"/>
              </a:lnSpc>
              <a:spcBef>
                <a:spcPct val="0"/>
              </a:spcBef>
            </a:pPr>
          </a:p>
          <a:p>
            <a:pPr algn="l">
              <a:lnSpc>
                <a:spcPts val="3026"/>
              </a:lnSpc>
              <a:spcBef>
                <a:spcPct val="0"/>
              </a:spcBef>
            </a:pPr>
            <a:r>
              <a:rPr lang="en-US" b="true" sz="2161">
                <a:solidFill>
                  <a:srgbClr val="051D40"/>
                </a:solidFill>
                <a:latin typeface="Poppins Bold"/>
                <a:ea typeface="Poppins Bold"/>
                <a:cs typeface="Poppins Bold"/>
                <a:sym typeface="Poppins Bold"/>
              </a:rPr>
              <a:t>Layers</a:t>
            </a:r>
            <a:r>
              <a:rPr lang="en-US" sz="2161">
                <a:solidFill>
                  <a:srgbClr val="051D40"/>
                </a:solidFill>
                <a:latin typeface="Poppins"/>
                <a:ea typeface="Poppins"/>
                <a:cs typeface="Poppins"/>
                <a:sym typeface="Poppins"/>
              </a:rPr>
              <a:t>                                   </a:t>
            </a:r>
            <a:r>
              <a:rPr lang="en-US" b="true" sz="2161">
                <a:solidFill>
                  <a:srgbClr val="051D40"/>
                </a:solidFill>
                <a:latin typeface="Poppins Bold"/>
                <a:ea typeface="Poppins Bold"/>
                <a:cs typeface="Poppins Bold"/>
                <a:sym typeface="Poppins Bold"/>
              </a:rPr>
              <a:t>Weights</a:t>
            </a:r>
          </a:p>
          <a:p>
            <a:pPr algn="l">
              <a:lnSpc>
                <a:spcPts val="3026"/>
              </a:lnSpc>
              <a:spcBef>
                <a:spcPct val="0"/>
              </a:spcBef>
            </a:pPr>
            <a:r>
              <a:rPr lang="en-US" sz="2161">
                <a:solidFill>
                  <a:srgbClr val="051D40"/>
                </a:solidFill>
                <a:latin typeface="Poppins"/>
                <a:ea typeface="Poppins"/>
                <a:cs typeface="Poppins"/>
                <a:sym typeface="Poppins"/>
              </a:rPr>
              <a:t>Conv2D Layer 1                -&gt;  320</a:t>
            </a:r>
          </a:p>
          <a:p>
            <a:pPr algn="l">
              <a:lnSpc>
                <a:spcPts val="3026"/>
              </a:lnSpc>
              <a:spcBef>
                <a:spcPct val="0"/>
              </a:spcBef>
            </a:pPr>
            <a:r>
              <a:rPr lang="en-US" sz="2161">
                <a:solidFill>
                  <a:srgbClr val="051D40"/>
                </a:solidFill>
                <a:latin typeface="Poppins"/>
                <a:ea typeface="Poppins"/>
                <a:cs typeface="Poppins"/>
                <a:sym typeface="Poppins"/>
              </a:rPr>
              <a:t>Conv2D Layer 2               -&gt;  18,496</a:t>
            </a:r>
          </a:p>
          <a:p>
            <a:pPr algn="l">
              <a:lnSpc>
                <a:spcPts val="3026"/>
              </a:lnSpc>
              <a:spcBef>
                <a:spcPct val="0"/>
              </a:spcBef>
            </a:pPr>
            <a:r>
              <a:rPr lang="en-US" sz="2161">
                <a:solidFill>
                  <a:srgbClr val="051D40"/>
                </a:solidFill>
                <a:latin typeface="Poppins"/>
                <a:ea typeface="Poppins"/>
                <a:cs typeface="Poppins"/>
                <a:sym typeface="Poppins"/>
              </a:rPr>
              <a:t>Dense Layer 1                   -&gt;  401,536</a:t>
            </a:r>
          </a:p>
          <a:p>
            <a:pPr algn="l">
              <a:lnSpc>
                <a:spcPts val="3026"/>
              </a:lnSpc>
              <a:spcBef>
                <a:spcPct val="0"/>
              </a:spcBef>
            </a:pPr>
            <a:r>
              <a:rPr lang="en-US" sz="2161">
                <a:solidFill>
                  <a:srgbClr val="051D40"/>
                </a:solidFill>
                <a:latin typeface="Poppins"/>
                <a:ea typeface="Poppins"/>
                <a:cs typeface="Poppins"/>
                <a:sym typeface="Poppins"/>
              </a:rPr>
              <a:t>Dense Layer 2                  -&gt;  1,290</a:t>
            </a:r>
          </a:p>
        </p:txBody>
      </p:sp>
      <p:sp>
        <p:nvSpPr>
          <p:cNvPr name="TextBox 13" id="13"/>
          <p:cNvSpPr txBox="true"/>
          <p:nvPr/>
        </p:nvSpPr>
        <p:spPr>
          <a:xfrm rot="0">
            <a:off x="9913929" y="8492175"/>
            <a:ext cx="6592919" cy="530562"/>
          </a:xfrm>
          <a:prstGeom prst="rect">
            <a:avLst/>
          </a:prstGeom>
        </p:spPr>
        <p:txBody>
          <a:bodyPr anchor="t" rtlCol="false" tIns="0" lIns="0" bIns="0" rIns="0">
            <a:spAutoFit/>
          </a:bodyPr>
          <a:lstStyle/>
          <a:p>
            <a:pPr algn="l">
              <a:lnSpc>
                <a:spcPts val="4301"/>
              </a:lnSpc>
              <a:spcBef>
                <a:spcPct val="0"/>
              </a:spcBef>
            </a:pPr>
            <a:r>
              <a:rPr lang="en-US" b="true" sz="3072">
                <a:solidFill>
                  <a:srgbClr val="000000"/>
                </a:solidFill>
                <a:latin typeface="Open Sans Extra Bold"/>
                <a:ea typeface="Open Sans Extra Bold"/>
                <a:cs typeface="Open Sans Extra Bold"/>
                <a:sym typeface="Open Sans Extra Bold"/>
              </a:rPr>
              <a:t>Total 421,642 Weights</a:t>
            </a:r>
          </a:p>
        </p:txBody>
      </p:sp>
      <p:sp>
        <p:nvSpPr>
          <p:cNvPr name="TextBox 14" id="14"/>
          <p:cNvSpPr txBox="true"/>
          <p:nvPr/>
        </p:nvSpPr>
        <p:spPr>
          <a:xfrm rot="0">
            <a:off x="668967" y="3086554"/>
            <a:ext cx="3012825" cy="568135"/>
          </a:xfrm>
          <a:prstGeom prst="rect">
            <a:avLst/>
          </a:prstGeom>
        </p:spPr>
        <p:txBody>
          <a:bodyPr anchor="t" rtlCol="false" tIns="0" lIns="0" bIns="0" rIns="0">
            <a:spAutoFit/>
          </a:bodyPr>
          <a:lstStyle/>
          <a:p>
            <a:pPr algn="ctr">
              <a:lnSpc>
                <a:spcPts val="4619"/>
              </a:lnSpc>
              <a:spcBef>
                <a:spcPct val="0"/>
              </a:spcBef>
            </a:pPr>
            <a:r>
              <a:rPr lang="en-US" b="true" sz="3299">
                <a:solidFill>
                  <a:srgbClr val="000000"/>
                </a:solidFill>
                <a:latin typeface="Open Sans Extra Bold"/>
                <a:ea typeface="Open Sans Extra Bold"/>
                <a:cs typeface="Open Sans Extra Bold"/>
                <a:sym typeface="Open Sans Extra Bold"/>
              </a:rPr>
              <a:t>Hidden Nodes</a:t>
            </a:r>
          </a:p>
        </p:txBody>
      </p:sp>
      <p:sp>
        <p:nvSpPr>
          <p:cNvPr name="TextBox 15" id="15"/>
          <p:cNvSpPr txBox="true"/>
          <p:nvPr/>
        </p:nvSpPr>
        <p:spPr>
          <a:xfrm rot="0">
            <a:off x="9913929" y="3086554"/>
            <a:ext cx="1781239" cy="568135"/>
          </a:xfrm>
          <a:prstGeom prst="rect">
            <a:avLst/>
          </a:prstGeom>
        </p:spPr>
        <p:txBody>
          <a:bodyPr anchor="t" rtlCol="false" tIns="0" lIns="0" bIns="0" rIns="0">
            <a:spAutoFit/>
          </a:bodyPr>
          <a:lstStyle/>
          <a:p>
            <a:pPr algn="ctr">
              <a:lnSpc>
                <a:spcPts val="4619"/>
              </a:lnSpc>
              <a:spcBef>
                <a:spcPct val="0"/>
              </a:spcBef>
            </a:pPr>
            <a:r>
              <a:rPr lang="en-US" sz="3299">
                <a:solidFill>
                  <a:srgbClr val="000000"/>
                </a:solidFill>
                <a:latin typeface="Open Sans Extra Bold"/>
                <a:ea typeface="Open Sans Extra Bold"/>
                <a:cs typeface="Open Sans Extra Bold"/>
                <a:sym typeface="Open Sans Extra Bold"/>
              </a:rPr>
              <a:t>Weights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5400000">
            <a:off x="8990215" y="810330"/>
            <a:ext cx="8541900" cy="8666340"/>
          </a:xfrm>
          <a:custGeom>
            <a:avLst/>
            <a:gdLst/>
            <a:ahLst/>
            <a:cxnLst/>
            <a:rect r="r" b="b" t="t" l="l"/>
            <a:pathLst>
              <a:path h="8666340" w="854190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5400000">
            <a:off x="2832861" y="810330"/>
            <a:ext cx="8541900" cy="8666340"/>
          </a:xfrm>
          <a:custGeom>
            <a:avLst/>
            <a:gdLst/>
            <a:ahLst/>
            <a:cxnLst/>
            <a:rect r="r" b="b" t="t" l="l"/>
            <a:pathLst>
              <a:path h="8666340" w="854190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3061529" y="2937389"/>
            <a:ext cx="12164941" cy="4412223"/>
            <a:chOff x="0" y="0"/>
            <a:chExt cx="3203935" cy="1162067"/>
          </a:xfrm>
        </p:grpSpPr>
        <p:sp>
          <p:nvSpPr>
            <p:cNvPr name="Freeform 6" id="6"/>
            <p:cNvSpPr/>
            <p:nvPr/>
          </p:nvSpPr>
          <p:spPr>
            <a:xfrm flipH="false" flipV="false" rot="0">
              <a:off x="0" y="0"/>
              <a:ext cx="3203935" cy="1162067"/>
            </a:xfrm>
            <a:custGeom>
              <a:avLst/>
              <a:gdLst/>
              <a:ahLst/>
              <a:cxnLst/>
              <a:rect r="r" b="b" t="t" l="l"/>
              <a:pathLst>
                <a:path h="1162067" w="3203935">
                  <a:moveTo>
                    <a:pt x="0" y="0"/>
                  </a:moveTo>
                  <a:lnTo>
                    <a:pt x="3203935" y="0"/>
                  </a:lnTo>
                  <a:lnTo>
                    <a:pt x="3203935" y="1162067"/>
                  </a:lnTo>
                  <a:lnTo>
                    <a:pt x="0" y="1162067"/>
                  </a:lnTo>
                  <a:close/>
                </a:path>
              </a:pathLst>
            </a:custGeom>
            <a:solidFill>
              <a:srgbClr val="145DA0"/>
            </a:solidFill>
            <a:ln w="38100" cap="sq">
              <a:solidFill>
                <a:srgbClr val="FFFFFF"/>
              </a:solidFill>
              <a:prstDash val="solid"/>
              <a:miter/>
            </a:ln>
          </p:spPr>
        </p:sp>
        <p:sp>
          <p:nvSpPr>
            <p:cNvPr name="TextBox 7" id="7"/>
            <p:cNvSpPr txBox="true"/>
            <p:nvPr/>
          </p:nvSpPr>
          <p:spPr>
            <a:xfrm>
              <a:off x="0" y="-38100"/>
              <a:ext cx="3203935" cy="1200167"/>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3332775" y="3878361"/>
            <a:ext cx="11622449" cy="2273103"/>
          </a:xfrm>
          <a:prstGeom prst="rect">
            <a:avLst/>
          </a:prstGeom>
        </p:spPr>
        <p:txBody>
          <a:bodyPr anchor="t" rtlCol="false" tIns="0" lIns="0" bIns="0" rIns="0">
            <a:spAutoFit/>
          </a:bodyPr>
          <a:lstStyle/>
          <a:p>
            <a:pPr algn="ctr" marL="0" indent="0" lvl="0">
              <a:lnSpc>
                <a:spcPts val="18560"/>
              </a:lnSpc>
              <a:spcBef>
                <a:spcPct val="0"/>
              </a:spcBef>
            </a:pPr>
            <a:r>
              <a:rPr lang="en-US" sz="13257">
                <a:solidFill>
                  <a:srgbClr val="FFFFFF"/>
                </a:solidFill>
                <a:latin typeface="Open Sans Extra Bold"/>
                <a:ea typeface="Open Sans Extra Bold"/>
                <a:cs typeface="Open Sans Extra Bold"/>
                <a:sym typeface="Open Sans Extra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4517814" y="-315404"/>
            <a:ext cx="3964281" cy="10917809"/>
            <a:chOff x="0" y="0"/>
            <a:chExt cx="1044090" cy="2875472"/>
          </a:xfrm>
        </p:grpSpPr>
        <p:sp>
          <p:nvSpPr>
            <p:cNvPr name="Freeform 3" id="3"/>
            <p:cNvSpPr/>
            <p:nvPr/>
          </p:nvSpPr>
          <p:spPr>
            <a:xfrm flipH="false" flipV="false" rot="0">
              <a:off x="0" y="0"/>
              <a:ext cx="1044090" cy="2875472"/>
            </a:xfrm>
            <a:custGeom>
              <a:avLst/>
              <a:gdLst/>
              <a:ahLst/>
              <a:cxnLst/>
              <a:rect r="r" b="b" t="t" l="l"/>
              <a:pathLst>
                <a:path h="2875472" w="1044090">
                  <a:moveTo>
                    <a:pt x="0" y="0"/>
                  </a:moveTo>
                  <a:lnTo>
                    <a:pt x="1044090" y="0"/>
                  </a:lnTo>
                  <a:lnTo>
                    <a:pt x="1044090" y="2875472"/>
                  </a:lnTo>
                  <a:lnTo>
                    <a:pt x="0" y="2875472"/>
                  </a:lnTo>
                  <a:close/>
                </a:path>
              </a:pathLst>
            </a:custGeom>
            <a:solidFill>
              <a:srgbClr val="145DA0"/>
            </a:solidFill>
            <a:ln cap="sq">
              <a:noFill/>
              <a:prstDash val="solid"/>
              <a:miter/>
            </a:ln>
          </p:spPr>
        </p:sp>
        <p:sp>
          <p:nvSpPr>
            <p:cNvPr name="TextBox 4" id="4"/>
            <p:cNvSpPr txBox="true"/>
            <p:nvPr/>
          </p:nvSpPr>
          <p:spPr>
            <a:xfrm>
              <a:off x="0" y="-38100"/>
              <a:ext cx="1044090" cy="2913572"/>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5" id="5"/>
          <p:cNvSpPr txBox="true"/>
          <p:nvPr/>
        </p:nvSpPr>
        <p:spPr>
          <a:xfrm rot="0">
            <a:off x="3663160" y="1641132"/>
            <a:ext cx="6760246" cy="1244690"/>
          </a:xfrm>
          <a:prstGeom prst="rect">
            <a:avLst/>
          </a:prstGeom>
        </p:spPr>
        <p:txBody>
          <a:bodyPr anchor="t" rtlCol="false" tIns="0" lIns="0" bIns="0" rIns="0">
            <a:spAutoFit/>
          </a:bodyPr>
          <a:lstStyle/>
          <a:p>
            <a:pPr algn="l">
              <a:lnSpc>
                <a:spcPts val="10248"/>
              </a:lnSpc>
              <a:spcBef>
                <a:spcPct val="0"/>
              </a:spcBef>
            </a:pPr>
            <a:r>
              <a:rPr lang="en-US" sz="7320">
                <a:solidFill>
                  <a:srgbClr val="051D40"/>
                </a:solidFill>
                <a:latin typeface="Open Sans Extra Bold"/>
                <a:ea typeface="Open Sans Extra Bold"/>
                <a:cs typeface="Open Sans Extra Bold"/>
                <a:sym typeface="Open Sans Extra Bold"/>
              </a:rPr>
              <a:t>Overview</a:t>
            </a:r>
          </a:p>
        </p:txBody>
      </p:sp>
      <p:grpSp>
        <p:nvGrpSpPr>
          <p:cNvPr name="Group 6" id="6"/>
          <p:cNvGrpSpPr/>
          <p:nvPr/>
        </p:nvGrpSpPr>
        <p:grpSpPr>
          <a:xfrm rot="0">
            <a:off x="-1867766" y="-1614217"/>
            <a:ext cx="3735531" cy="373553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5400000">
            <a:off x="2912435" y="3472452"/>
            <a:ext cx="510937" cy="453341"/>
          </a:xfrm>
          <a:custGeom>
            <a:avLst/>
            <a:gdLst/>
            <a:ahLst/>
            <a:cxnLst/>
            <a:rect r="r" b="b" t="t" l="l"/>
            <a:pathLst>
              <a:path h="453341" w="510937">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1796731" y="447246"/>
            <a:ext cx="5972616" cy="9392508"/>
          </a:xfrm>
          <a:custGeom>
            <a:avLst/>
            <a:gdLst/>
            <a:ahLst/>
            <a:cxnLst/>
            <a:rect r="r" b="b" t="t" l="l"/>
            <a:pathLst>
              <a:path h="9392508" w="5972616">
                <a:moveTo>
                  <a:pt x="0" y="0"/>
                </a:moveTo>
                <a:lnTo>
                  <a:pt x="5972616" y="0"/>
                </a:lnTo>
                <a:lnTo>
                  <a:pt x="5972616" y="9392508"/>
                </a:lnTo>
                <a:lnTo>
                  <a:pt x="0" y="9392508"/>
                </a:lnTo>
                <a:lnTo>
                  <a:pt x="0" y="0"/>
                </a:lnTo>
                <a:close/>
              </a:path>
            </a:pathLst>
          </a:custGeom>
          <a:blipFill>
            <a:blip r:embed="rId4"/>
            <a:stretch>
              <a:fillRect l="-2387" t="0" r="-2387" b="0"/>
            </a:stretch>
          </a:blipFill>
        </p:spPr>
      </p:sp>
      <p:sp>
        <p:nvSpPr>
          <p:cNvPr name="TextBox 11" id="11"/>
          <p:cNvSpPr txBox="true"/>
          <p:nvPr/>
        </p:nvSpPr>
        <p:spPr>
          <a:xfrm rot="0">
            <a:off x="3663160" y="3397227"/>
            <a:ext cx="3773019" cy="518066"/>
          </a:xfrm>
          <a:prstGeom prst="rect">
            <a:avLst/>
          </a:prstGeom>
        </p:spPr>
        <p:txBody>
          <a:bodyPr anchor="t" rtlCol="false" tIns="0" lIns="0" bIns="0" rIns="0">
            <a:spAutoFit/>
          </a:bodyPr>
          <a:lstStyle/>
          <a:p>
            <a:pPr algn="l">
              <a:lnSpc>
                <a:spcPts val="3995"/>
              </a:lnSpc>
              <a:spcBef>
                <a:spcPct val="0"/>
              </a:spcBef>
            </a:pPr>
            <a:r>
              <a:rPr lang="en-US" sz="2853" spc="-57">
                <a:solidFill>
                  <a:srgbClr val="051D40"/>
                </a:solidFill>
                <a:latin typeface="Poppins"/>
                <a:ea typeface="Poppins"/>
                <a:cs typeface="Poppins"/>
                <a:sym typeface="Poppins"/>
              </a:rPr>
              <a:t>Introduction Case</a:t>
            </a:r>
          </a:p>
        </p:txBody>
      </p:sp>
      <p:sp>
        <p:nvSpPr>
          <p:cNvPr name="TextBox 12" id="12"/>
          <p:cNvSpPr txBox="true"/>
          <p:nvPr/>
        </p:nvSpPr>
        <p:spPr>
          <a:xfrm rot="0">
            <a:off x="8483149" y="3397227"/>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ea typeface="Poppins"/>
                <a:cs typeface="Poppins"/>
                <a:sym typeface="Poppins"/>
              </a:rPr>
              <a:t>01</a:t>
            </a:r>
          </a:p>
        </p:txBody>
      </p:sp>
      <p:sp>
        <p:nvSpPr>
          <p:cNvPr name="Freeform 13" id="13"/>
          <p:cNvSpPr/>
          <p:nvPr/>
        </p:nvSpPr>
        <p:spPr>
          <a:xfrm flipH="false" flipV="false" rot="5400000">
            <a:off x="2912435" y="4097959"/>
            <a:ext cx="510937" cy="453341"/>
          </a:xfrm>
          <a:custGeom>
            <a:avLst/>
            <a:gdLst/>
            <a:ahLst/>
            <a:cxnLst/>
            <a:rect r="r" b="b" t="t" l="l"/>
            <a:pathLst>
              <a:path h="453341" w="510937">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4" id="14"/>
          <p:cNvSpPr txBox="true"/>
          <p:nvPr/>
        </p:nvSpPr>
        <p:spPr>
          <a:xfrm rot="0">
            <a:off x="3663160" y="4022734"/>
            <a:ext cx="4143021" cy="518066"/>
          </a:xfrm>
          <a:prstGeom prst="rect">
            <a:avLst/>
          </a:prstGeom>
        </p:spPr>
        <p:txBody>
          <a:bodyPr anchor="t" rtlCol="false" tIns="0" lIns="0" bIns="0" rIns="0">
            <a:spAutoFit/>
          </a:bodyPr>
          <a:lstStyle/>
          <a:p>
            <a:pPr algn="l">
              <a:lnSpc>
                <a:spcPts val="3995"/>
              </a:lnSpc>
              <a:spcBef>
                <a:spcPct val="0"/>
              </a:spcBef>
            </a:pPr>
            <a:r>
              <a:rPr lang="en-US" sz="2853" spc="-57">
                <a:solidFill>
                  <a:srgbClr val="051D40"/>
                </a:solidFill>
                <a:latin typeface="Poppins"/>
                <a:ea typeface="Poppins"/>
                <a:cs typeface="Poppins"/>
                <a:sym typeface="Poppins"/>
              </a:rPr>
              <a:t>Dataset Usage</a:t>
            </a:r>
          </a:p>
        </p:txBody>
      </p:sp>
      <p:sp>
        <p:nvSpPr>
          <p:cNvPr name="TextBox 15" id="15"/>
          <p:cNvSpPr txBox="true"/>
          <p:nvPr/>
        </p:nvSpPr>
        <p:spPr>
          <a:xfrm rot="0">
            <a:off x="8483149" y="4022734"/>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ea typeface="Poppins"/>
                <a:cs typeface="Poppins"/>
                <a:sym typeface="Poppins"/>
              </a:rPr>
              <a:t>02</a:t>
            </a:r>
          </a:p>
        </p:txBody>
      </p:sp>
      <p:sp>
        <p:nvSpPr>
          <p:cNvPr name="Freeform 16" id="16"/>
          <p:cNvSpPr/>
          <p:nvPr/>
        </p:nvSpPr>
        <p:spPr>
          <a:xfrm flipH="false" flipV="false" rot="5400000">
            <a:off x="2912435" y="4723196"/>
            <a:ext cx="510937" cy="453341"/>
          </a:xfrm>
          <a:custGeom>
            <a:avLst/>
            <a:gdLst/>
            <a:ahLst/>
            <a:cxnLst/>
            <a:rect r="r" b="b" t="t" l="l"/>
            <a:pathLst>
              <a:path h="453341" w="510937">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7" id="17"/>
          <p:cNvSpPr txBox="true"/>
          <p:nvPr/>
        </p:nvSpPr>
        <p:spPr>
          <a:xfrm rot="0">
            <a:off x="3663160" y="4647971"/>
            <a:ext cx="4652520" cy="518066"/>
          </a:xfrm>
          <a:prstGeom prst="rect">
            <a:avLst/>
          </a:prstGeom>
        </p:spPr>
        <p:txBody>
          <a:bodyPr anchor="t" rtlCol="false" tIns="0" lIns="0" bIns="0" rIns="0">
            <a:spAutoFit/>
          </a:bodyPr>
          <a:lstStyle/>
          <a:p>
            <a:pPr algn="l">
              <a:lnSpc>
                <a:spcPts val="3995"/>
              </a:lnSpc>
              <a:spcBef>
                <a:spcPct val="0"/>
              </a:spcBef>
            </a:pPr>
            <a:r>
              <a:rPr lang="en-US" sz="2853" spc="-57">
                <a:solidFill>
                  <a:srgbClr val="051D40"/>
                </a:solidFill>
                <a:latin typeface="Poppins"/>
                <a:ea typeface="Poppins"/>
                <a:cs typeface="Poppins"/>
                <a:sym typeface="Poppins"/>
              </a:rPr>
              <a:t>Features and Labels</a:t>
            </a:r>
          </a:p>
        </p:txBody>
      </p:sp>
      <p:sp>
        <p:nvSpPr>
          <p:cNvPr name="TextBox 18" id="18"/>
          <p:cNvSpPr txBox="true"/>
          <p:nvPr/>
        </p:nvSpPr>
        <p:spPr>
          <a:xfrm rot="0">
            <a:off x="8483149" y="4647971"/>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ea typeface="Poppins"/>
                <a:cs typeface="Poppins"/>
                <a:sym typeface="Poppins"/>
              </a:rPr>
              <a:t>03</a:t>
            </a:r>
          </a:p>
        </p:txBody>
      </p:sp>
      <p:sp>
        <p:nvSpPr>
          <p:cNvPr name="Freeform 19" id="19"/>
          <p:cNvSpPr/>
          <p:nvPr/>
        </p:nvSpPr>
        <p:spPr>
          <a:xfrm flipH="false" flipV="false" rot="5400000">
            <a:off x="2912435" y="5348703"/>
            <a:ext cx="510937" cy="453341"/>
          </a:xfrm>
          <a:custGeom>
            <a:avLst/>
            <a:gdLst/>
            <a:ahLst/>
            <a:cxnLst/>
            <a:rect r="r" b="b" t="t" l="l"/>
            <a:pathLst>
              <a:path h="453341" w="510937">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0" id="20"/>
          <p:cNvSpPr txBox="true"/>
          <p:nvPr/>
        </p:nvSpPr>
        <p:spPr>
          <a:xfrm rot="0">
            <a:off x="3663160" y="5273478"/>
            <a:ext cx="4397771" cy="518066"/>
          </a:xfrm>
          <a:prstGeom prst="rect">
            <a:avLst/>
          </a:prstGeom>
        </p:spPr>
        <p:txBody>
          <a:bodyPr anchor="t" rtlCol="false" tIns="0" lIns="0" bIns="0" rIns="0">
            <a:spAutoFit/>
          </a:bodyPr>
          <a:lstStyle/>
          <a:p>
            <a:pPr algn="l">
              <a:lnSpc>
                <a:spcPts val="3995"/>
              </a:lnSpc>
              <a:spcBef>
                <a:spcPct val="0"/>
              </a:spcBef>
            </a:pPr>
            <a:r>
              <a:rPr lang="en-US" sz="2853" spc="-57">
                <a:solidFill>
                  <a:srgbClr val="051D40"/>
                </a:solidFill>
                <a:latin typeface="Poppins"/>
                <a:ea typeface="Poppins"/>
                <a:cs typeface="Poppins"/>
                <a:sym typeface="Poppins"/>
              </a:rPr>
              <a:t>CNN</a:t>
            </a:r>
          </a:p>
        </p:txBody>
      </p:sp>
      <p:sp>
        <p:nvSpPr>
          <p:cNvPr name="TextBox 21" id="21"/>
          <p:cNvSpPr txBox="true"/>
          <p:nvPr/>
        </p:nvSpPr>
        <p:spPr>
          <a:xfrm rot="0">
            <a:off x="8483149" y="5273478"/>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ea typeface="Poppins"/>
                <a:cs typeface="Poppins"/>
                <a:sym typeface="Poppins"/>
              </a:rPr>
              <a:t>04</a:t>
            </a:r>
          </a:p>
        </p:txBody>
      </p:sp>
      <p:sp>
        <p:nvSpPr>
          <p:cNvPr name="Freeform 22" id="22"/>
          <p:cNvSpPr/>
          <p:nvPr/>
        </p:nvSpPr>
        <p:spPr>
          <a:xfrm flipH="false" flipV="false" rot="5400000">
            <a:off x="2912435" y="5973940"/>
            <a:ext cx="510937" cy="453341"/>
          </a:xfrm>
          <a:custGeom>
            <a:avLst/>
            <a:gdLst/>
            <a:ahLst/>
            <a:cxnLst/>
            <a:rect r="r" b="b" t="t" l="l"/>
            <a:pathLst>
              <a:path h="453341" w="510937">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3" id="23"/>
          <p:cNvSpPr txBox="true"/>
          <p:nvPr/>
        </p:nvSpPr>
        <p:spPr>
          <a:xfrm rot="0">
            <a:off x="3663160" y="5898715"/>
            <a:ext cx="4579735" cy="518066"/>
          </a:xfrm>
          <a:prstGeom prst="rect">
            <a:avLst/>
          </a:prstGeom>
        </p:spPr>
        <p:txBody>
          <a:bodyPr anchor="t" rtlCol="false" tIns="0" lIns="0" bIns="0" rIns="0">
            <a:spAutoFit/>
          </a:bodyPr>
          <a:lstStyle/>
          <a:p>
            <a:pPr algn="l">
              <a:lnSpc>
                <a:spcPts val="3995"/>
              </a:lnSpc>
              <a:spcBef>
                <a:spcPct val="0"/>
              </a:spcBef>
            </a:pPr>
            <a:r>
              <a:rPr lang="en-US" sz="2853" spc="-57">
                <a:solidFill>
                  <a:srgbClr val="051D40"/>
                </a:solidFill>
                <a:latin typeface="Poppins"/>
                <a:ea typeface="Poppins"/>
                <a:cs typeface="Poppins"/>
                <a:sym typeface="Poppins"/>
              </a:rPr>
              <a:t>Optimization</a:t>
            </a:r>
          </a:p>
        </p:txBody>
      </p:sp>
      <p:sp>
        <p:nvSpPr>
          <p:cNvPr name="TextBox 24" id="24"/>
          <p:cNvSpPr txBox="true"/>
          <p:nvPr/>
        </p:nvSpPr>
        <p:spPr>
          <a:xfrm rot="0">
            <a:off x="8483149" y="5898715"/>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ea typeface="Poppins"/>
                <a:cs typeface="Poppins"/>
                <a:sym typeface="Poppins"/>
              </a:rPr>
              <a:t>05</a:t>
            </a:r>
          </a:p>
        </p:txBody>
      </p:sp>
      <p:sp>
        <p:nvSpPr>
          <p:cNvPr name="Freeform 25" id="25"/>
          <p:cNvSpPr/>
          <p:nvPr/>
        </p:nvSpPr>
        <p:spPr>
          <a:xfrm flipH="false" flipV="false" rot="5400000">
            <a:off x="2912435" y="6599447"/>
            <a:ext cx="510937" cy="453341"/>
          </a:xfrm>
          <a:custGeom>
            <a:avLst/>
            <a:gdLst/>
            <a:ahLst/>
            <a:cxnLst/>
            <a:rect r="r" b="b" t="t" l="l"/>
            <a:pathLst>
              <a:path h="453341" w="510937">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6" id="26"/>
          <p:cNvSpPr txBox="true"/>
          <p:nvPr/>
        </p:nvSpPr>
        <p:spPr>
          <a:xfrm rot="0">
            <a:off x="3663160" y="6524221"/>
            <a:ext cx="4397771" cy="518066"/>
          </a:xfrm>
          <a:prstGeom prst="rect">
            <a:avLst/>
          </a:prstGeom>
        </p:spPr>
        <p:txBody>
          <a:bodyPr anchor="t" rtlCol="false" tIns="0" lIns="0" bIns="0" rIns="0">
            <a:spAutoFit/>
          </a:bodyPr>
          <a:lstStyle/>
          <a:p>
            <a:pPr algn="l">
              <a:lnSpc>
                <a:spcPts val="3995"/>
              </a:lnSpc>
              <a:spcBef>
                <a:spcPct val="0"/>
              </a:spcBef>
            </a:pPr>
            <a:r>
              <a:rPr lang="en-US" sz="2853" spc="-57">
                <a:solidFill>
                  <a:srgbClr val="051D40"/>
                </a:solidFill>
                <a:latin typeface="Poppins"/>
                <a:ea typeface="Poppins"/>
                <a:cs typeface="Poppins"/>
                <a:sym typeface="Poppins"/>
              </a:rPr>
              <a:t>Activation functions</a:t>
            </a:r>
          </a:p>
        </p:txBody>
      </p:sp>
      <p:sp>
        <p:nvSpPr>
          <p:cNvPr name="TextBox 27" id="27"/>
          <p:cNvSpPr txBox="true"/>
          <p:nvPr/>
        </p:nvSpPr>
        <p:spPr>
          <a:xfrm rot="0">
            <a:off x="8483149" y="6524221"/>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ea typeface="Poppins"/>
                <a:cs typeface="Poppins"/>
                <a:sym typeface="Poppins"/>
              </a:rPr>
              <a:t>06</a:t>
            </a:r>
          </a:p>
        </p:txBody>
      </p:sp>
      <p:sp>
        <p:nvSpPr>
          <p:cNvPr name="Freeform 28" id="28"/>
          <p:cNvSpPr/>
          <p:nvPr/>
        </p:nvSpPr>
        <p:spPr>
          <a:xfrm flipH="false" flipV="false" rot="5400000">
            <a:off x="2912435" y="7224684"/>
            <a:ext cx="510937" cy="453341"/>
          </a:xfrm>
          <a:custGeom>
            <a:avLst/>
            <a:gdLst/>
            <a:ahLst/>
            <a:cxnLst/>
            <a:rect r="r" b="b" t="t" l="l"/>
            <a:pathLst>
              <a:path h="453341" w="510937">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9" id="29"/>
          <p:cNvSpPr txBox="true"/>
          <p:nvPr/>
        </p:nvSpPr>
        <p:spPr>
          <a:xfrm rot="0">
            <a:off x="3663160" y="7149458"/>
            <a:ext cx="4579735" cy="518066"/>
          </a:xfrm>
          <a:prstGeom prst="rect">
            <a:avLst/>
          </a:prstGeom>
        </p:spPr>
        <p:txBody>
          <a:bodyPr anchor="t" rtlCol="false" tIns="0" lIns="0" bIns="0" rIns="0">
            <a:spAutoFit/>
          </a:bodyPr>
          <a:lstStyle/>
          <a:p>
            <a:pPr algn="l">
              <a:lnSpc>
                <a:spcPts val="3995"/>
              </a:lnSpc>
              <a:spcBef>
                <a:spcPct val="0"/>
              </a:spcBef>
            </a:pPr>
            <a:r>
              <a:rPr lang="en-US" sz="2853" spc="-57">
                <a:solidFill>
                  <a:srgbClr val="051D40"/>
                </a:solidFill>
                <a:latin typeface="Poppins"/>
                <a:ea typeface="Poppins"/>
                <a:cs typeface="Poppins"/>
                <a:sym typeface="Poppins"/>
              </a:rPr>
              <a:t>Layers and Weight</a:t>
            </a:r>
          </a:p>
        </p:txBody>
      </p:sp>
      <p:sp>
        <p:nvSpPr>
          <p:cNvPr name="TextBox 30" id="30"/>
          <p:cNvSpPr txBox="true"/>
          <p:nvPr/>
        </p:nvSpPr>
        <p:spPr>
          <a:xfrm rot="0">
            <a:off x="8483149" y="7149458"/>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ea typeface="Poppins"/>
                <a:cs typeface="Poppins"/>
                <a:sym typeface="Poppins"/>
              </a:rPr>
              <a:t>07</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2123887" y="-2346523"/>
            <a:ext cx="4693046" cy="4693046"/>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39603" y="1122782"/>
            <a:ext cx="7019697" cy="10556306"/>
            <a:chOff x="0" y="0"/>
            <a:chExt cx="660400" cy="993118"/>
          </a:xfrm>
        </p:grpSpPr>
        <p:sp>
          <p:nvSpPr>
            <p:cNvPr name="Freeform 6" id="6"/>
            <p:cNvSpPr/>
            <p:nvPr/>
          </p:nvSpPr>
          <p:spPr>
            <a:xfrm flipH="false" flipV="false" rot="0">
              <a:off x="0" y="0"/>
              <a:ext cx="660400" cy="993118"/>
            </a:xfrm>
            <a:custGeom>
              <a:avLst/>
              <a:gdLst/>
              <a:ahLst/>
              <a:cxnLst/>
              <a:rect r="r" b="b" t="t" l="l"/>
              <a:pathLst>
                <a:path h="993118"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32507"/>
                  </a:cubicBezTo>
                  <a:lnTo>
                    <a:pt x="660400" y="993118"/>
                  </a:lnTo>
                  <a:lnTo>
                    <a:pt x="0" y="993118"/>
                  </a:lnTo>
                  <a:lnTo>
                    <a:pt x="0" y="332998"/>
                  </a:lnTo>
                  <a:cubicBezTo>
                    <a:pt x="1782" y="185660"/>
                    <a:pt x="93019" y="64045"/>
                    <a:pt x="220252" y="19070"/>
                  </a:cubicBezTo>
                  <a:close/>
                </a:path>
              </a:pathLst>
            </a:custGeom>
            <a:solidFill>
              <a:srgbClr val="145DA0"/>
            </a:solidFill>
          </p:spPr>
        </p:sp>
        <p:sp>
          <p:nvSpPr>
            <p:cNvPr name="TextBox 7" id="7"/>
            <p:cNvSpPr txBox="true"/>
            <p:nvPr/>
          </p:nvSpPr>
          <p:spPr>
            <a:xfrm>
              <a:off x="0" y="88900"/>
              <a:ext cx="660400" cy="90421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a:grpSpLocks noChangeAspect="true"/>
          </p:cNvGrpSpPr>
          <p:nvPr/>
        </p:nvGrpSpPr>
        <p:grpSpPr>
          <a:xfrm rot="0">
            <a:off x="10614313" y="1459818"/>
            <a:ext cx="6270276" cy="6270276"/>
            <a:chOff x="0" y="0"/>
            <a:chExt cx="8916670" cy="8916670"/>
          </a:xfrm>
        </p:grpSpPr>
        <p:sp>
          <p:nvSpPr>
            <p:cNvPr name="Freeform 9" id="9"/>
            <p:cNvSpPr/>
            <p:nvPr/>
          </p:nvSpPr>
          <p:spPr>
            <a:xfrm flipH="false" flipV="false" rot="0">
              <a:off x="6350" y="6350"/>
              <a:ext cx="8903970" cy="8903970"/>
            </a:xfrm>
            <a:custGeom>
              <a:avLst/>
              <a:gdLst/>
              <a:ahLst/>
              <a:cxnLst/>
              <a:rect r="r" b="b" t="t" l="l"/>
              <a:pathLst>
                <a:path h="8903970" w="8903970">
                  <a:moveTo>
                    <a:pt x="4451350" y="8903970"/>
                  </a:moveTo>
                  <a:cubicBezTo>
                    <a:pt x="1997710" y="8903970"/>
                    <a:pt x="0" y="6906260"/>
                    <a:pt x="0" y="4451350"/>
                  </a:cubicBezTo>
                  <a:cubicBezTo>
                    <a:pt x="0" y="1996440"/>
                    <a:pt x="1997710" y="0"/>
                    <a:pt x="4451350" y="0"/>
                  </a:cubicBezTo>
                  <a:cubicBezTo>
                    <a:pt x="6904990" y="0"/>
                    <a:pt x="8903970" y="1997710"/>
                    <a:pt x="8903970" y="4451350"/>
                  </a:cubicBezTo>
                  <a:cubicBezTo>
                    <a:pt x="8903970" y="6904990"/>
                    <a:pt x="6906260" y="8903970"/>
                    <a:pt x="4451350" y="8903970"/>
                  </a:cubicBezTo>
                  <a:close/>
                  <a:moveTo>
                    <a:pt x="4451350" y="19050"/>
                  </a:moveTo>
                  <a:cubicBezTo>
                    <a:pt x="2007870" y="19050"/>
                    <a:pt x="19050" y="2007870"/>
                    <a:pt x="19050" y="4451350"/>
                  </a:cubicBezTo>
                  <a:cubicBezTo>
                    <a:pt x="19050" y="6894830"/>
                    <a:pt x="2007870" y="8883650"/>
                    <a:pt x="4451350" y="8883650"/>
                  </a:cubicBezTo>
                  <a:cubicBezTo>
                    <a:pt x="6894830" y="8883650"/>
                    <a:pt x="8883650" y="6894830"/>
                    <a:pt x="8883650" y="4451350"/>
                  </a:cubicBezTo>
                  <a:cubicBezTo>
                    <a:pt x="8883650" y="2007870"/>
                    <a:pt x="6896100" y="19050"/>
                    <a:pt x="4451350" y="19050"/>
                  </a:cubicBezTo>
                  <a:close/>
                </a:path>
              </a:pathLst>
            </a:custGeom>
            <a:solidFill>
              <a:srgbClr val="FFFFFF"/>
            </a:solidFill>
          </p:spPr>
        </p:sp>
        <p:sp>
          <p:nvSpPr>
            <p:cNvPr name="Freeform 10" id="10"/>
            <p:cNvSpPr/>
            <p:nvPr/>
          </p:nvSpPr>
          <p:spPr>
            <a:xfrm flipH="false" flipV="false" rot="0">
              <a:off x="154940" y="154940"/>
              <a:ext cx="8605520" cy="8605520"/>
            </a:xfrm>
            <a:custGeom>
              <a:avLst/>
              <a:gdLst/>
              <a:ahLst/>
              <a:cxnLst/>
              <a:rect r="r" b="b" t="t" l="l"/>
              <a:pathLst>
                <a:path h="8605520" w="8605520">
                  <a:moveTo>
                    <a:pt x="8605520" y="4302760"/>
                  </a:moveTo>
                  <a:cubicBezTo>
                    <a:pt x="8605520" y="6678930"/>
                    <a:pt x="6678930" y="8605520"/>
                    <a:pt x="4302760" y="8605520"/>
                  </a:cubicBezTo>
                  <a:cubicBezTo>
                    <a:pt x="1926590" y="8605520"/>
                    <a:pt x="0" y="6680200"/>
                    <a:pt x="0" y="4302760"/>
                  </a:cubicBezTo>
                  <a:cubicBezTo>
                    <a:pt x="0" y="1925320"/>
                    <a:pt x="1926590" y="0"/>
                    <a:pt x="4302760" y="0"/>
                  </a:cubicBezTo>
                  <a:cubicBezTo>
                    <a:pt x="6678930" y="0"/>
                    <a:pt x="8605520" y="1926590"/>
                    <a:pt x="8605520" y="4302760"/>
                  </a:cubicBezTo>
                  <a:close/>
                </a:path>
              </a:pathLst>
            </a:custGeom>
            <a:blipFill>
              <a:blip r:embed="rId2"/>
              <a:stretch>
                <a:fillRect l="-11267" t="0" r="-19010" b="0"/>
              </a:stretch>
            </a:blipFill>
          </p:spPr>
        </p:sp>
      </p:grpSp>
      <p:sp>
        <p:nvSpPr>
          <p:cNvPr name="TextBox 11" id="11"/>
          <p:cNvSpPr txBox="true"/>
          <p:nvPr/>
        </p:nvSpPr>
        <p:spPr>
          <a:xfrm rot="0">
            <a:off x="1518345" y="4968960"/>
            <a:ext cx="7370813" cy="4291391"/>
          </a:xfrm>
          <a:prstGeom prst="rect">
            <a:avLst/>
          </a:prstGeom>
        </p:spPr>
        <p:txBody>
          <a:bodyPr anchor="t" rtlCol="false" tIns="0" lIns="0" bIns="0" rIns="0">
            <a:spAutoFit/>
          </a:bodyPr>
          <a:lstStyle/>
          <a:p>
            <a:pPr algn="l">
              <a:lnSpc>
                <a:spcPts val="3391"/>
              </a:lnSpc>
            </a:pPr>
            <a:r>
              <a:rPr lang="en-US" sz="2422" spc="-48">
                <a:solidFill>
                  <a:srgbClr val="051D40"/>
                </a:solidFill>
                <a:latin typeface="Poppins"/>
                <a:ea typeface="Poppins"/>
                <a:cs typeface="Poppins"/>
                <a:sym typeface="Poppins"/>
              </a:rPr>
              <a:t>In the world of fashion, recognizing patterns and understanding designs are key to innovation. This project leverages a Convolutional Neural Network (CNN) to classify fashion items from the widely used Fashion MNIST dataset. By simulating how the human brain processes visual information, this model aims to efficiently categorize items into predefined classes.</a:t>
            </a:r>
          </a:p>
          <a:p>
            <a:pPr algn="l">
              <a:lnSpc>
                <a:spcPts val="3391"/>
              </a:lnSpc>
            </a:pPr>
          </a:p>
          <a:p>
            <a:pPr algn="l">
              <a:lnSpc>
                <a:spcPts val="3391"/>
              </a:lnSpc>
            </a:pPr>
            <a:r>
              <a:rPr lang="en-US" sz="2422" spc="-48" b="true">
                <a:solidFill>
                  <a:srgbClr val="051D40"/>
                </a:solidFill>
                <a:latin typeface="Poppins Bold"/>
                <a:ea typeface="Poppins Bold"/>
                <a:cs typeface="Poppins Bold"/>
                <a:sym typeface="Poppins Bold"/>
              </a:rPr>
              <a:t>Documentation</a:t>
            </a:r>
            <a:r>
              <a:rPr lang="en-US" sz="2422" spc="-48">
                <a:solidFill>
                  <a:srgbClr val="051D40"/>
                </a:solidFill>
                <a:latin typeface="Poppins"/>
                <a:ea typeface="Poppins"/>
                <a:cs typeface="Poppins"/>
                <a:sym typeface="Poppins"/>
              </a:rPr>
              <a:t>: </a:t>
            </a:r>
            <a:r>
              <a:rPr lang="en-US" sz="2422" spc="-48" u="sng">
                <a:solidFill>
                  <a:srgbClr val="00569E"/>
                </a:solidFill>
                <a:latin typeface="Poppins"/>
                <a:ea typeface="Poppins"/>
                <a:cs typeface="Poppins"/>
                <a:sym typeface="Poppins"/>
                <a:hlinkClick r:id="rId3" tooltip="https://keras.io/api/datasets/fashion_mnist"/>
              </a:rPr>
              <a:t>Keras Dataset Fashion-MNIST</a:t>
            </a:r>
          </a:p>
        </p:txBody>
      </p:sp>
      <p:sp>
        <p:nvSpPr>
          <p:cNvPr name="TextBox 12" id="12"/>
          <p:cNvSpPr txBox="true"/>
          <p:nvPr/>
        </p:nvSpPr>
        <p:spPr>
          <a:xfrm rot="0">
            <a:off x="1518345" y="3013118"/>
            <a:ext cx="8414772" cy="1566381"/>
          </a:xfrm>
          <a:prstGeom prst="rect">
            <a:avLst/>
          </a:prstGeom>
        </p:spPr>
        <p:txBody>
          <a:bodyPr anchor="t" rtlCol="false" tIns="0" lIns="0" bIns="0" rIns="0">
            <a:spAutoFit/>
          </a:bodyPr>
          <a:lstStyle/>
          <a:p>
            <a:pPr algn="l">
              <a:lnSpc>
                <a:spcPts val="6300"/>
              </a:lnSpc>
              <a:spcBef>
                <a:spcPct val="0"/>
              </a:spcBef>
            </a:pPr>
            <a:r>
              <a:rPr lang="en-US" sz="4500">
                <a:solidFill>
                  <a:srgbClr val="051D40"/>
                </a:solidFill>
                <a:latin typeface="Open Sans Extra Bold"/>
                <a:ea typeface="Open Sans Extra Bold"/>
                <a:cs typeface="Open Sans Extra Bold"/>
                <a:sym typeface="Open Sans Extra Bold"/>
              </a:rPr>
              <a:t>Revolutionizing Fashion with AI</a:t>
            </a:r>
          </a:p>
        </p:txBody>
      </p:sp>
      <p:sp>
        <p:nvSpPr>
          <p:cNvPr name="TextBox 13" id="13"/>
          <p:cNvSpPr txBox="true"/>
          <p:nvPr/>
        </p:nvSpPr>
        <p:spPr>
          <a:xfrm rot="0">
            <a:off x="1518345" y="2289373"/>
            <a:ext cx="8414772" cy="514347"/>
          </a:xfrm>
          <a:prstGeom prst="rect">
            <a:avLst/>
          </a:prstGeom>
        </p:spPr>
        <p:txBody>
          <a:bodyPr anchor="t" rtlCol="false" tIns="0" lIns="0" bIns="0" rIns="0">
            <a:spAutoFit/>
          </a:bodyPr>
          <a:lstStyle/>
          <a:p>
            <a:pPr algn="l">
              <a:lnSpc>
                <a:spcPts val="4200"/>
              </a:lnSpc>
              <a:spcBef>
                <a:spcPct val="0"/>
              </a:spcBef>
            </a:pPr>
            <a:r>
              <a:rPr lang="en-US" sz="3000">
                <a:solidFill>
                  <a:srgbClr val="00569E"/>
                </a:solidFill>
                <a:latin typeface="Open Sans Extra Bold"/>
                <a:ea typeface="Open Sans Extra Bold"/>
                <a:cs typeface="Open Sans Extra Bold"/>
                <a:sym typeface="Open Sans Extra Bold"/>
              </a:rPr>
              <a:t>Introduction Case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3266830" y="0"/>
            <a:ext cx="5021170" cy="10287000"/>
            <a:chOff x="0" y="0"/>
            <a:chExt cx="1322448" cy="2709333"/>
          </a:xfrm>
        </p:grpSpPr>
        <p:sp>
          <p:nvSpPr>
            <p:cNvPr name="Freeform 3" id="3"/>
            <p:cNvSpPr/>
            <p:nvPr/>
          </p:nvSpPr>
          <p:spPr>
            <a:xfrm flipH="false" flipV="false" rot="0">
              <a:off x="0" y="0"/>
              <a:ext cx="1322448" cy="2709333"/>
            </a:xfrm>
            <a:custGeom>
              <a:avLst/>
              <a:gdLst/>
              <a:ahLst/>
              <a:cxnLst/>
              <a:rect r="r" b="b" t="t" l="l"/>
              <a:pathLst>
                <a:path h="2709333" w="1322448">
                  <a:moveTo>
                    <a:pt x="0" y="0"/>
                  </a:moveTo>
                  <a:lnTo>
                    <a:pt x="1322448" y="0"/>
                  </a:lnTo>
                  <a:lnTo>
                    <a:pt x="1322448" y="2709333"/>
                  </a:lnTo>
                  <a:lnTo>
                    <a:pt x="0" y="2709333"/>
                  </a:lnTo>
                  <a:close/>
                </a:path>
              </a:pathLst>
            </a:custGeom>
            <a:solidFill>
              <a:srgbClr val="051D40"/>
            </a:solidFill>
          </p:spPr>
        </p:sp>
        <p:sp>
          <p:nvSpPr>
            <p:cNvPr name="TextBox 4" id="4"/>
            <p:cNvSpPr txBox="true"/>
            <p:nvPr/>
          </p:nvSpPr>
          <p:spPr>
            <a:xfrm>
              <a:off x="0" y="-38100"/>
              <a:ext cx="1322448" cy="2747433"/>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280067" y="2125002"/>
            <a:ext cx="10616078" cy="1571623"/>
          </a:xfrm>
          <a:prstGeom prst="rect">
            <a:avLst/>
          </a:prstGeom>
        </p:spPr>
        <p:txBody>
          <a:bodyPr anchor="t" rtlCol="false" tIns="0" lIns="0" bIns="0" rIns="0">
            <a:spAutoFit/>
          </a:bodyPr>
          <a:lstStyle/>
          <a:p>
            <a:pPr algn="l" marL="0" indent="0" lvl="0">
              <a:lnSpc>
                <a:spcPts val="6300"/>
              </a:lnSpc>
              <a:spcBef>
                <a:spcPct val="0"/>
              </a:spcBef>
            </a:pPr>
            <a:r>
              <a:rPr lang="en-US" sz="4500">
                <a:solidFill>
                  <a:srgbClr val="051D40"/>
                </a:solidFill>
                <a:latin typeface="Open Sans Extra Bold"/>
                <a:ea typeface="Open Sans Extra Bold"/>
                <a:cs typeface="Open Sans Extra Bold"/>
                <a:sym typeface="Open Sans Extra Bold"/>
              </a:rPr>
              <a:t>Fashion MNIST: A Modern Benchmark</a:t>
            </a:r>
          </a:p>
        </p:txBody>
      </p:sp>
      <p:grpSp>
        <p:nvGrpSpPr>
          <p:cNvPr name="Group 6" id="6"/>
          <p:cNvGrpSpPr/>
          <p:nvPr/>
        </p:nvGrpSpPr>
        <p:grpSpPr>
          <a:xfrm rot="0">
            <a:off x="-1595820" y="-1782102"/>
            <a:ext cx="3564204" cy="356420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51D40">
                  <a:alpha val="15686"/>
                </a:srgbClr>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1280067" y="3915409"/>
            <a:ext cx="9006427" cy="717150"/>
          </a:xfrm>
          <a:prstGeom prst="rect">
            <a:avLst/>
          </a:prstGeom>
        </p:spPr>
        <p:txBody>
          <a:bodyPr anchor="t" rtlCol="false" tIns="0" lIns="0" bIns="0" rIns="0">
            <a:spAutoFit/>
          </a:bodyPr>
          <a:lstStyle/>
          <a:p>
            <a:pPr algn="l" marL="0" indent="0" lvl="0">
              <a:lnSpc>
                <a:spcPts val="2843"/>
              </a:lnSpc>
              <a:spcBef>
                <a:spcPct val="0"/>
              </a:spcBef>
            </a:pPr>
            <a:r>
              <a:rPr lang="en-US" sz="2030" spc="-40">
                <a:solidFill>
                  <a:srgbClr val="051D40"/>
                </a:solidFill>
                <a:latin typeface="Poppins"/>
                <a:ea typeface="Poppins"/>
                <a:cs typeface="Poppins"/>
                <a:sym typeface="Poppins"/>
              </a:rPr>
              <a:t>Purpose: To replace the outdated MNIST digits dataset with a more challenging and real-world alternative.</a:t>
            </a:r>
          </a:p>
        </p:txBody>
      </p:sp>
      <p:grpSp>
        <p:nvGrpSpPr>
          <p:cNvPr name="Group 10" id="10"/>
          <p:cNvGrpSpPr/>
          <p:nvPr/>
        </p:nvGrpSpPr>
        <p:grpSpPr>
          <a:xfrm rot="0">
            <a:off x="14700679" y="7074186"/>
            <a:ext cx="5946973" cy="594697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3" id="13"/>
          <p:cNvSpPr/>
          <p:nvPr/>
        </p:nvSpPr>
        <p:spPr>
          <a:xfrm flipH="false" flipV="false" rot="0">
            <a:off x="1249832" y="8815063"/>
            <a:ext cx="9633155" cy="604034"/>
          </a:xfrm>
          <a:custGeom>
            <a:avLst/>
            <a:gdLst/>
            <a:ahLst/>
            <a:cxnLst/>
            <a:rect r="r" b="b" t="t" l="l"/>
            <a:pathLst>
              <a:path h="604034" w="9633155">
                <a:moveTo>
                  <a:pt x="0" y="0"/>
                </a:moveTo>
                <a:lnTo>
                  <a:pt x="9633155" y="0"/>
                </a:lnTo>
                <a:lnTo>
                  <a:pt x="9633155" y="604034"/>
                </a:lnTo>
                <a:lnTo>
                  <a:pt x="0" y="604034"/>
                </a:lnTo>
                <a:lnTo>
                  <a:pt x="0" y="0"/>
                </a:lnTo>
                <a:close/>
              </a:path>
            </a:pathLst>
          </a:custGeom>
          <a:blipFill>
            <a:blip r:embed="rId2"/>
            <a:stretch>
              <a:fillRect l="-253" t="-216567" r="-253" b="0"/>
            </a:stretch>
          </a:blipFill>
        </p:spPr>
      </p:sp>
      <p:grpSp>
        <p:nvGrpSpPr>
          <p:cNvPr name="Group 14" id="14"/>
          <p:cNvGrpSpPr/>
          <p:nvPr/>
        </p:nvGrpSpPr>
        <p:grpSpPr>
          <a:xfrm rot="0">
            <a:off x="1262468" y="6040577"/>
            <a:ext cx="9620519" cy="2801043"/>
            <a:chOff x="0" y="0"/>
            <a:chExt cx="2258031" cy="657433"/>
          </a:xfrm>
        </p:grpSpPr>
        <p:sp>
          <p:nvSpPr>
            <p:cNvPr name="Freeform 15" id="15"/>
            <p:cNvSpPr/>
            <p:nvPr/>
          </p:nvSpPr>
          <p:spPr>
            <a:xfrm flipH="false" flipV="false" rot="0">
              <a:off x="0" y="0"/>
              <a:ext cx="2258031" cy="657433"/>
            </a:xfrm>
            <a:custGeom>
              <a:avLst/>
              <a:gdLst/>
              <a:ahLst/>
              <a:cxnLst/>
              <a:rect r="r" b="b" t="t" l="l"/>
              <a:pathLst>
                <a:path h="657433" w="2258031">
                  <a:moveTo>
                    <a:pt x="11266" y="0"/>
                  </a:moveTo>
                  <a:lnTo>
                    <a:pt x="2246764" y="0"/>
                  </a:lnTo>
                  <a:cubicBezTo>
                    <a:pt x="2249752" y="0"/>
                    <a:pt x="2252618" y="1187"/>
                    <a:pt x="2254731" y="3300"/>
                  </a:cubicBezTo>
                  <a:cubicBezTo>
                    <a:pt x="2256844" y="5413"/>
                    <a:pt x="2258031" y="8278"/>
                    <a:pt x="2258031" y="11266"/>
                  </a:cubicBezTo>
                  <a:lnTo>
                    <a:pt x="2258031" y="646166"/>
                  </a:lnTo>
                  <a:cubicBezTo>
                    <a:pt x="2258031" y="649154"/>
                    <a:pt x="2256844" y="652020"/>
                    <a:pt x="2254731" y="654133"/>
                  </a:cubicBezTo>
                  <a:cubicBezTo>
                    <a:pt x="2252618" y="656246"/>
                    <a:pt x="2249752" y="657433"/>
                    <a:pt x="2246764" y="657433"/>
                  </a:cubicBezTo>
                  <a:lnTo>
                    <a:pt x="11266" y="657433"/>
                  </a:lnTo>
                  <a:cubicBezTo>
                    <a:pt x="8278" y="657433"/>
                    <a:pt x="5413" y="656246"/>
                    <a:pt x="3300" y="654133"/>
                  </a:cubicBezTo>
                  <a:cubicBezTo>
                    <a:pt x="1187" y="652020"/>
                    <a:pt x="0" y="649154"/>
                    <a:pt x="0" y="646166"/>
                  </a:cubicBezTo>
                  <a:lnTo>
                    <a:pt x="0" y="11266"/>
                  </a:lnTo>
                  <a:cubicBezTo>
                    <a:pt x="0" y="8278"/>
                    <a:pt x="1187" y="5413"/>
                    <a:pt x="3300" y="3300"/>
                  </a:cubicBezTo>
                  <a:cubicBezTo>
                    <a:pt x="5413" y="1187"/>
                    <a:pt x="8278" y="0"/>
                    <a:pt x="11266" y="0"/>
                  </a:cubicBezTo>
                  <a:close/>
                </a:path>
              </a:pathLst>
            </a:custGeom>
            <a:solidFill>
              <a:srgbClr val="00569E"/>
            </a:solidFill>
          </p:spPr>
        </p:sp>
        <p:sp>
          <p:nvSpPr>
            <p:cNvPr name="TextBox 16" id="16"/>
            <p:cNvSpPr txBox="true"/>
            <p:nvPr/>
          </p:nvSpPr>
          <p:spPr>
            <a:xfrm>
              <a:off x="0" y="-38100"/>
              <a:ext cx="2258031" cy="695533"/>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518844" y="5655938"/>
            <a:ext cx="2539374" cy="769279"/>
            <a:chOff x="0" y="0"/>
            <a:chExt cx="827178" cy="250585"/>
          </a:xfrm>
        </p:grpSpPr>
        <p:sp>
          <p:nvSpPr>
            <p:cNvPr name="Freeform 18" id="18"/>
            <p:cNvSpPr/>
            <p:nvPr/>
          </p:nvSpPr>
          <p:spPr>
            <a:xfrm flipH="false" flipV="false" rot="0">
              <a:off x="0" y="0"/>
              <a:ext cx="827178" cy="250585"/>
            </a:xfrm>
            <a:custGeom>
              <a:avLst/>
              <a:gdLst/>
              <a:ahLst/>
              <a:cxnLst/>
              <a:rect r="r" b="b" t="t" l="l"/>
              <a:pathLst>
                <a:path h="250585" w="827178">
                  <a:moveTo>
                    <a:pt x="125293" y="0"/>
                  </a:moveTo>
                  <a:lnTo>
                    <a:pt x="701885" y="0"/>
                  </a:lnTo>
                  <a:cubicBezTo>
                    <a:pt x="735115" y="0"/>
                    <a:pt x="766983" y="13200"/>
                    <a:pt x="790480" y="36697"/>
                  </a:cubicBezTo>
                  <a:cubicBezTo>
                    <a:pt x="813977" y="60194"/>
                    <a:pt x="827178" y="92063"/>
                    <a:pt x="827178" y="125293"/>
                  </a:cubicBezTo>
                  <a:lnTo>
                    <a:pt x="827178" y="125293"/>
                  </a:lnTo>
                  <a:cubicBezTo>
                    <a:pt x="827178" y="158522"/>
                    <a:pt x="813977" y="190391"/>
                    <a:pt x="790480" y="213888"/>
                  </a:cubicBezTo>
                  <a:cubicBezTo>
                    <a:pt x="766983" y="237385"/>
                    <a:pt x="735115" y="250585"/>
                    <a:pt x="701885" y="250585"/>
                  </a:cubicBezTo>
                  <a:lnTo>
                    <a:pt x="125293" y="250585"/>
                  </a:lnTo>
                  <a:cubicBezTo>
                    <a:pt x="92063" y="250585"/>
                    <a:pt x="60194" y="237385"/>
                    <a:pt x="36697" y="213888"/>
                  </a:cubicBezTo>
                  <a:cubicBezTo>
                    <a:pt x="13200" y="190391"/>
                    <a:pt x="0" y="158522"/>
                    <a:pt x="0" y="125293"/>
                  </a:cubicBezTo>
                  <a:lnTo>
                    <a:pt x="0" y="125293"/>
                  </a:lnTo>
                  <a:cubicBezTo>
                    <a:pt x="0" y="92063"/>
                    <a:pt x="13200" y="60194"/>
                    <a:pt x="36697" y="36697"/>
                  </a:cubicBezTo>
                  <a:cubicBezTo>
                    <a:pt x="60194" y="13200"/>
                    <a:pt x="92063" y="0"/>
                    <a:pt x="125293" y="0"/>
                  </a:cubicBezTo>
                  <a:close/>
                </a:path>
              </a:pathLst>
            </a:custGeom>
            <a:gradFill rotWithShape="true">
              <a:gsLst>
                <a:gs pos="0">
                  <a:srgbClr val="00569E">
                    <a:alpha val="100000"/>
                  </a:srgbClr>
                </a:gs>
                <a:gs pos="100000">
                  <a:srgbClr val="014074">
                    <a:alpha val="100000"/>
                  </a:srgbClr>
                </a:gs>
              </a:gsLst>
              <a:path path="circle">
                <a:fillToRect l="0" r="100000" t="0" b="100000"/>
              </a:path>
              <a:tileRect r="0" l="-100000" b="0" t="-100000"/>
            </a:gradFill>
            <a:ln cap="rnd">
              <a:noFill/>
              <a:prstDash val="solid"/>
              <a:round/>
            </a:ln>
          </p:spPr>
        </p:sp>
        <p:sp>
          <p:nvSpPr>
            <p:cNvPr name="TextBox 19" id="19"/>
            <p:cNvSpPr txBox="true"/>
            <p:nvPr/>
          </p:nvSpPr>
          <p:spPr>
            <a:xfrm>
              <a:off x="0" y="-57150"/>
              <a:ext cx="827178" cy="307735"/>
            </a:xfrm>
            <a:prstGeom prst="rect">
              <a:avLst/>
            </a:prstGeom>
          </p:spPr>
          <p:txBody>
            <a:bodyPr anchor="ctr" rtlCol="false" tIns="0" lIns="0" bIns="0" rIns="0"/>
            <a:lstStyle/>
            <a:p>
              <a:pPr algn="ctr" marL="0" indent="0" lvl="0">
                <a:lnSpc>
                  <a:spcPts val="2780"/>
                </a:lnSpc>
                <a:spcBef>
                  <a:spcPct val="0"/>
                </a:spcBef>
              </a:pPr>
              <a:r>
                <a:rPr lang="en-US" b="true" sz="1986">
                  <a:solidFill>
                    <a:srgbClr val="FFFFFF"/>
                  </a:solidFill>
                  <a:latin typeface="Poppins Bold"/>
                  <a:ea typeface="Poppins Bold"/>
                  <a:cs typeface="Poppins Bold"/>
                  <a:sym typeface="Poppins Bold"/>
                </a:rPr>
                <a:t>Description</a:t>
              </a:r>
              <a:r>
                <a:rPr lang="en-US" b="true" sz="1986" strike="noStrike" u="none">
                  <a:solidFill>
                    <a:srgbClr val="FFFFFF"/>
                  </a:solidFill>
                  <a:latin typeface="Poppins Bold"/>
                  <a:ea typeface="Poppins Bold"/>
                  <a:cs typeface="Poppins Bold"/>
                  <a:sym typeface="Poppins Bold"/>
                </a:rPr>
                <a:t> 01</a:t>
              </a:r>
            </a:p>
          </p:txBody>
        </p:sp>
      </p:grpSp>
      <p:sp>
        <p:nvSpPr>
          <p:cNvPr name="Freeform 20" id="20"/>
          <p:cNvSpPr/>
          <p:nvPr/>
        </p:nvSpPr>
        <p:spPr>
          <a:xfrm flipH="false" flipV="false" rot="0">
            <a:off x="11532320" y="2435724"/>
            <a:ext cx="5726980" cy="5726980"/>
          </a:xfrm>
          <a:custGeom>
            <a:avLst/>
            <a:gdLst/>
            <a:ahLst/>
            <a:cxnLst/>
            <a:rect r="r" b="b" t="t" l="l"/>
            <a:pathLst>
              <a:path h="5726980" w="5726980">
                <a:moveTo>
                  <a:pt x="0" y="0"/>
                </a:moveTo>
                <a:lnTo>
                  <a:pt x="5726980" y="0"/>
                </a:lnTo>
                <a:lnTo>
                  <a:pt x="5726980" y="5726980"/>
                </a:lnTo>
                <a:lnTo>
                  <a:pt x="0" y="5726980"/>
                </a:lnTo>
                <a:lnTo>
                  <a:pt x="0" y="0"/>
                </a:lnTo>
                <a:close/>
              </a:path>
            </a:pathLst>
          </a:custGeom>
          <a:blipFill>
            <a:blip r:embed="rId3"/>
            <a:stretch>
              <a:fillRect l="0" t="0" r="0" b="0"/>
            </a:stretch>
          </a:blipFill>
        </p:spPr>
      </p:sp>
      <p:grpSp>
        <p:nvGrpSpPr>
          <p:cNvPr name="Group 21" id="21"/>
          <p:cNvGrpSpPr/>
          <p:nvPr/>
        </p:nvGrpSpPr>
        <p:grpSpPr>
          <a:xfrm rot="0">
            <a:off x="4950279" y="5655938"/>
            <a:ext cx="2539374" cy="769279"/>
            <a:chOff x="0" y="0"/>
            <a:chExt cx="827178" cy="250585"/>
          </a:xfrm>
        </p:grpSpPr>
        <p:sp>
          <p:nvSpPr>
            <p:cNvPr name="Freeform 22" id="22"/>
            <p:cNvSpPr/>
            <p:nvPr/>
          </p:nvSpPr>
          <p:spPr>
            <a:xfrm flipH="false" flipV="false" rot="0">
              <a:off x="0" y="0"/>
              <a:ext cx="827178" cy="250585"/>
            </a:xfrm>
            <a:custGeom>
              <a:avLst/>
              <a:gdLst/>
              <a:ahLst/>
              <a:cxnLst/>
              <a:rect r="r" b="b" t="t" l="l"/>
              <a:pathLst>
                <a:path h="250585" w="827178">
                  <a:moveTo>
                    <a:pt x="125293" y="0"/>
                  </a:moveTo>
                  <a:lnTo>
                    <a:pt x="701885" y="0"/>
                  </a:lnTo>
                  <a:cubicBezTo>
                    <a:pt x="735115" y="0"/>
                    <a:pt x="766983" y="13200"/>
                    <a:pt x="790480" y="36697"/>
                  </a:cubicBezTo>
                  <a:cubicBezTo>
                    <a:pt x="813977" y="60194"/>
                    <a:pt x="827178" y="92063"/>
                    <a:pt x="827178" y="125293"/>
                  </a:cubicBezTo>
                  <a:lnTo>
                    <a:pt x="827178" y="125293"/>
                  </a:lnTo>
                  <a:cubicBezTo>
                    <a:pt x="827178" y="158522"/>
                    <a:pt x="813977" y="190391"/>
                    <a:pt x="790480" y="213888"/>
                  </a:cubicBezTo>
                  <a:cubicBezTo>
                    <a:pt x="766983" y="237385"/>
                    <a:pt x="735115" y="250585"/>
                    <a:pt x="701885" y="250585"/>
                  </a:cubicBezTo>
                  <a:lnTo>
                    <a:pt x="125293" y="250585"/>
                  </a:lnTo>
                  <a:cubicBezTo>
                    <a:pt x="92063" y="250585"/>
                    <a:pt x="60194" y="237385"/>
                    <a:pt x="36697" y="213888"/>
                  </a:cubicBezTo>
                  <a:cubicBezTo>
                    <a:pt x="13200" y="190391"/>
                    <a:pt x="0" y="158522"/>
                    <a:pt x="0" y="125293"/>
                  </a:cubicBezTo>
                  <a:lnTo>
                    <a:pt x="0" y="125293"/>
                  </a:lnTo>
                  <a:cubicBezTo>
                    <a:pt x="0" y="92063"/>
                    <a:pt x="13200" y="60194"/>
                    <a:pt x="36697" y="36697"/>
                  </a:cubicBezTo>
                  <a:cubicBezTo>
                    <a:pt x="60194" y="13200"/>
                    <a:pt x="92063" y="0"/>
                    <a:pt x="125293" y="0"/>
                  </a:cubicBezTo>
                  <a:close/>
                </a:path>
              </a:pathLst>
            </a:custGeom>
            <a:gradFill rotWithShape="true">
              <a:gsLst>
                <a:gs pos="0">
                  <a:srgbClr val="00569E">
                    <a:alpha val="100000"/>
                  </a:srgbClr>
                </a:gs>
                <a:gs pos="100000">
                  <a:srgbClr val="014074">
                    <a:alpha val="100000"/>
                  </a:srgbClr>
                </a:gs>
              </a:gsLst>
              <a:path path="circle">
                <a:fillToRect l="0" r="100000" t="0" b="100000"/>
              </a:path>
              <a:tileRect r="0" l="-100000" b="0" t="-100000"/>
            </a:gradFill>
            <a:ln cap="rnd">
              <a:noFill/>
              <a:prstDash val="solid"/>
              <a:round/>
            </a:ln>
          </p:spPr>
        </p:sp>
        <p:sp>
          <p:nvSpPr>
            <p:cNvPr name="TextBox 23" id="23"/>
            <p:cNvSpPr txBox="true"/>
            <p:nvPr/>
          </p:nvSpPr>
          <p:spPr>
            <a:xfrm>
              <a:off x="0" y="-57150"/>
              <a:ext cx="827178" cy="307735"/>
            </a:xfrm>
            <a:prstGeom prst="rect">
              <a:avLst/>
            </a:prstGeom>
          </p:spPr>
          <p:txBody>
            <a:bodyPr anchor="ctr" rtlCol="false" tIns="0" lIns="0" bIns="0" rIns="0"/>
            <a:lstStyle/>
            <a:p>
              <a:pPr algn="ctr" marL="0" indent="0" lvl="0">
                <a:lnSpc>
                  <a:spcPts val="2780"/>
                </a:lnSpc>
                <a:spcBef>
                  <a:spcPct val="0"/>
                </a:spcBef>
              </a:pPr>
              <a:r>
                <a:rPr lang="en-US" b="true" sz="1986">
                  <a:solidFill>
                    <a:srgbClr val="FFFFFF"/>
                  </a:solidFill>
                  <a:latin typeface="Poppins Bold"/>
                  <a:ea typeface="Poppins Bold"/>
                  <a:cs typeface="Poppins Bold"/>
                  <a:sym typeface="Poppins Bold"/>
                </a:rPr>
                <a:t>Description 02</a:t>
              </a:r>
            </a:p>
          </p:txBody>
        </p:sp>
      </p:grpSp>
      <p:grpSp>
        <p:nvGrpSpPr>
          <p:cNvPr name="Group 24" id="24"/>
          <p:cNvGrpSpPr/>
          <p:nvPr/>
        </p:nvGrpSpPr>
        <p:grpSpPr>
          <a:xfrm rot="0">
            <a:off x="8066736" y="5655938"/>
            <a:ext cx="2560672" cy="769279"/>
            <a:chOff x="0" y="0"/>
            <a:chExt cx="834115" cy="250585"/>
          </a:xfrm>
        </p:grpSpPr>
        <p:sp>
          <p:nvSpPr>
            <p:cNvPr name="Freeform 25" id="25"/>
            <p:cNvSpPr/>
            <p:nvPr/>
          </p:nvSpPr>
          <p:spPr>
            <a:xfrm flipH="false" flipV="false" rot="0">
              <a:off x="0" y="0"/>
              <a:ext cx="834115" cy="250585"/>
            </a:xfrm>
            <a:custGeom>
              <a:avLst/>
              <a:gdLst/>
              <a:ahLst/>
              <a:cxnLst/>
              <a:rect r="r" b="b" t="t" l="l"/>
              <a:pathLst>
                <a:path h="250585" w="834115">
                  <a:moveTo>
                    <a:pt x="125293" y="0"/>
                  </a:moveTo>
                  <a:lnTo>
                    <a:pt x="708823" y="0"/>
                  </a:lnTo>
                  <a:cubicBezTo>
                    <a:pt x="778020" y="0"/>
                    <a:pt x="834115" y="56095"/>
                    <a:pt x="834115" y="125293"/>
                  </a:cubicBezTo>
                  <a:lnTo>
                    <a:pt x="834115" y="125293"/>
                  </a:lnTo>
                  <a:cubicBezTo>
                    <a:pt x="834115" y="158522"/>
                    <a:pt x="820915" y="190391"/>
                    <a:pt x="797418" y="213888"/>
                  </a:cubicBezTo>
                  <a:cubicBezTo>
                    <a:pt x="773921" y="237385"/>
                    <a:pt x="742052" y="250585"/>
                    <a:pt x="708823" y="250585"/>
                  </a:cubicBezTo>
                  <a:lnTo>
                    <a:pt x="125293" y="250585"/>
                  </a:lnTo>
                  <a:cubicBezTo>
                    <a:pt x="92063" y="250585"/>
                    <a:pt x="60194" y="237385"/>
                    <a:pt x="36697" y="213888"/>
                  </a:cubicBezTo>
                  <a:cubicBezTo>
                    <a:pt x="13200" y="190391"/>
                    <a:pt x="0" y="158522"/>
                    <a:pt x="0" y="125293"/>
                  </a:cubicBezTo>
                  <a:lnTo>
                    <a:pt x="0" y="125293"/>
                  </a:lnTo>
                  <a:cubicBezTo>
                    <a:pt x="0" y="92063"/>
                    <a:pt x="13200" y="60194"/>
                    <a:pt x="36697" y="36697"/>
                  </a:cubicBezTo>
                  <a:cubicBezTo>
                    <a:pt x="60194" y="13200"/>
                    <a:pt x="92063" y="0"/>
                    <a:pt x="125293" y="0"/>
                  </a:cubicBezTo>
                  <a:close/>
                </a:path>
              </a:pathLst>
            </a:custGeom>
            <a:gradFill rotWithShape="true">
              <a:gsLst>
                <a:gs pos="0">
                  <a:srgbClr val="00569E">
                    <a:alpha val="100000"/>
                  </a:srgbClr>
                </a:gs>
                <a:gs pos="100000">
                  <a:srgbClr val="014074">
                    <a:alpha val="100000"/>
                  </a:srgbClr>
                </a:gs>
              </a:gsLst>
              <a:path path="circle">
                <a:fillToRect l="0" r="100000" t="0" b="100000"/>
              </a:path>
              <a:tileRect r="0" l="-100000" b="0" t="-100000"/>
            </a:gradFill>
            <a:ln cap="rnd">
              <a:noFill/>
              <a:prstDash val="solid"/>
              <a:round/>
            </a:ln>
          </p:spPr>
        </p:sp>
        <p:sp>
          <p:nvSpPr>
            <p:cNvPr name="TextBox 26" id="26"/>
            <p:cNvSpPr txBox="true"/>
            <p:nvPr/>
          </p:nvSpPr>
          <p:spPr>
            <a:xfrm>
              <a:off x="0" y="-57150"/>
              <a:ext cx="834115" cy="307735"/>
            </a:xfrm>
            <a:prstGeom prst="rect">
              <a:avLst/>
            </a:prstGeom>
          </p:spPr>
          <p:txBody>
            <a:bodyPr anchor="ctr" rtlCol="false" tIns="0" lIns="0" bIns="0" rIns="0"/>
            <a:lstStyle/>
            <a:p>
              <a:pPr algn="ctr" marL="0" indent="0" lvl="0">
                <a:lnSpc>
                  <a:spcPts val="2780"/>
                </a:lnSpc>
                <a:spcBef>
                  <a:spcPct val="0"/>
                </a:spcBef>
              </a:pPr>
              <a:r>
                <a:rPr lang="en-US" b="true" sz="1986">
                  <a:solidFill>
                    <a:srgbClr val="FFFFFF"/>
                  </a:solidFill>
                  <a:latin typeface="Poppins Bold"/>
                  <a:ea typeface="Poppins Bold"/>
                  <a:cs typeface="Poppins Bold"/>
                  <a:sym typeface="Poppins Bold"/>
                </a:rPr>
                <a:t>Description 03</a:t>
              </a:r>
            </a:p>
          </p:txBody>
        </p:sp>
      </p:grpSp>
      <p:sp>
        <p:nvSpPr>
          <p:cNvPr name="TextBox 27" id="27"/>
          <p:cNvSpPr txBox="true"/>
          <p:nvPr/>
        </p:nvSpPr>
        <p:spPr>
          <a:xfrm rot="0">
            <a:off x="1280067" y="1420155"/>
            <a:ext cx="8414772" cy="514347"/>
          </a:xfrm>
          <a:prstGeom prst="rect">
            <a:avLst/>
          </a:prstGeom>
        </p:spPr>
        <p:txBody>
          <a:bodyPr anchor="t" rtlCol="false" tIns="0" lIns="0" bIns="0" rIns="0">
            <a:spAutoFit/>
          </a:bodyPr>
          <a:lstStyle/>
          <a:p>
            <a:pPr algn="l">
              <a:lnSpc>
                <a:spcPts val="4200"/>
              </a:lnSpc>
              <a:spcBef>
                <a:spcPct val="0"/>
              </a:spcBef>
            </a:pPr>
            <a:r>
              <a:rPr lang="en-US" sz="3000">
                <a:solidFill>
                  <a:srgbClr val="00569E"/>
                </a:solidFill>
                <a:latin typeface="Open Sans Extra Bold"/>
                <a:ea typeface="Open Sans Extra Bold"/>
                <a:cs typeface="Open Sans Extra Bold"/>
                <a:sym typeface="Open Sans Extra Bold"/>
              </a:rPr>
              <a:t>Dataset Usage</a:t>
            </a:r>
          </a:p>
        </p:txBody>
      </p:sp>
      <p:sp>
        <p:nvSpPr>
          <p:cNvPr name="TextBox 28" id="28"/>
          <p:cNvSpPr txBox="true"/>
          <p:nvPr/>
        </p:nvSpPr>
        <p:spPr>
          <a:xfrm rot="0">
            <a:off x="1668346" y="6644291"/>
            <a:ext cx="2676274" cy="1062838"/>
          </a:xfrm>
          <a:prstGeom prst="rect">
            <a:avLst/>
          </a:prstGeom>
        </p:spPr>
        <p:txBody>
          <a:bodyPr anchor="t" rtlCol="false" tIns="0" lIns="0" bIns="0" rIns="0">
            <a:spAutoFit/>
          </a:bodyPr>
          <a:lstStyle/>
          <a:p>
            <a:pPr algn="l" marL="0" indent="0" lvl="0">
              <a:lnSpc>
                <a:spcPts val="2843"/>
              </a:lnSpc>
              <a:spcBef>
                <a:spcPct val="0"/>
              </a:spcBef>
            </a:pPr>
            <a:r>
              <a:rPr lang="en-US" sz="2030" spc="-40">
                <a:solidFill>
                  <a:srgbClr val="FDFDFD"/>
                </a:solidFill>
                <a:latin typeface="Poppins"/>
                <a:ea typeface="Poppins"/>
                <a:cs typeface="Poppins"/>
                <a:sym typeface="Poppins"/>
              </a:rPr>
              <a:t>Contains 60,000 training images and 10,000 test images.</a:t>
            </a:r>
          </a:p>
        </p:txBody>
      </p:sp>
      <p:sp>
        <p:nvSpPr>
          <p:cNvPr name="TextBox 29" id="29"/>
          <p:cNvSpPr txBox="true"/>
          <p:nvPr/>
        </p:nvSpPr>
        <p:spPr>
          <a:xfrm rot="0">
            <a:off x="5099780" y="6719314"/>
            <a:ext cx="2676274" cy="1062838"/>
          </a:xfrm>
          <a:prstGeom prst="rect">
            <a:avLst/>
          </a:prstGeom>
        </p:spPr>
        <p:txBody>
          <a:bodyPr anchor="t" rtlCol="false" tIns="0" lIns="0" bIns="0" rIns="0">
            <a:spAutoFit/>
          </a:bodyPr>
          <a:lstStyle/>
          <a:p>
            <a:pPr algn="l" marL="0" indent="0" lvl="0">
              <a:lnSpc>
                <a:spcPts val="2843"/>
              </a:lnSpc>
              <a:spcBef>
                <a:spcPct val="0"/>
              </a:spcBef>
            </a:pPr>
            <a:r>
              <a:rPr lang="en-US" sz="2030" spc="-40">
                <a:solidFill>
                  <a:srgbClr val="FDFDFD"/>
                </a:solidFill>
                <a:latin typeface="Poppins"/>
                <a:ea typeface="Poppins"/>
                <a:cs typeface="Poppins"/>
                <a:sym typeface="Poppins"/>
              </a:rPr>
              <a:t>10 categories of clothing, from T-shirts to sneakers.</a:t>
            </a:r>
          </a:p>
        </p:txBody>
      </p:sp>
      <p:sp>
        <p:nvSpPr>
          <p:cNvPr name="TextBox 30" id="30"/>
          <p:cNvSpPr txBox="true"/>
          <p:nvPr/>
        </p:nvSpPr>
        <p:spPr>
          <a:xfrm rot="0">
            <a:off x="8216238" y="6644291"/>
            <a:ext cx="2676274" cy="1767688"/>
          </a:xfrm>
          <a:prstGeom prst="rect">
            <a:avLst/>
          </a:prstGeom>
        </p:spPr>
        <p:txBody>
          <a:bodyPr anchor="t" rtlCol="false" tIns="0" lIns="0" bIns="0" rIns="0">
            <a:spAutoFit/>
          </a:bodyPr>
          <a:lstStyle/>
          <a:p>
            <a:pPr algn="l" marL="0" indent="0" lvl="0">
              <a:lnSpc>
                <a:spcPts val="2843"/>
              </a:lnSpc>
              <a:spcBef>
                <a:spcPct val="0"/>
              </a:spcBef>
            </a:pPr>
            <a:r>
              <a:rPr lang="en-US" sz="2030" spc="-40">
                <a:solidFill>
                  <a:srgbClr val="FDFDFD"/>
                </a:solidFill>
                <a:latin typeface="Poppins"/>
                <a:ea typeface="Poppins"/>
                <a:cs typeface="Poppins"/>
                <a:sym typeface="Poppins"/>
              </a:rPr>
              <a:t>Grayscale images, 28x28 pixels, representing low-complexity yet diverse visual data.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sp>
        <p:nvSpPr>
          <p:cNvPr name="Freeform 2" id="2"/>
          <p:cNvSpPr/>
          <p:nvPr/>
        </p:nvSpPr>
        <p:spPr>
          <a:xfrm flipH="false" flipV="false" rot="0">
            <a:off x="232204" y="7686324"/>
            <a:ext cx="5841799" cy="1153755"/>
          </a:xfrm>
          <a:custGeom>
            <a:avLst/>
            <a:gdLst/>
            <a:ahLst/>
            <a:cxnLst/>
            <a:rect r="r" b="b" t="t" l="l"/>
            <a:pathLst>
              <a:path h="1153755" w="5841799">
                <a:moveTo>
                  <a:pt x="0" y="0"/>
                </a:moveTo>
                <a:lnTo>
                  <a:pt x="5841799" y="0"/>
                </a:lnTo>
                <a:lnTo>
                  <a:pt x="5841799" y="1153755"/>
                </a:lnTo>
                <a:lnTo>
                  <a:pt x="0" y="1153755"/>
                </a:lnTo>
                <a:lnTo>
                  <a:pt x="0" y="0"/>
                </a:lnTo>
                <a:close/>
              </a:path>
            </a:pathLst>
          </a:custGeom>
          <a:blipFill>
            <a:blip r:embed="rId2"/>
            <a:stretch>
              <a:fillRect l="0" t="0" r="0" b="0"/>
            </a:stretch>
          </a:blipFill>
        </p:spPr>
      </p:sp>
      <p:sp>
        <p:nvSpPr>
          <p:cNvPr name="Freeform 3" id="3"/>
          <p:cNvSpPr/>
          <p:nvPr/>
        </p:nvSpPr>
        <p:spPr>
          <a:xfrm flipH="false" flipV="false" rot="0">
            <a:off x="6224860" y="7686324"/>
            <a:ext cx="5841799" cy="1153755"/>
          </a:xfrm>
          <a:custGeom>
            <a:avLst/>
            <a:gdLst/>
            <a:ahLst/>
            <a:cxnLst/>
            <a:rect r="r" b="b" t="t" l="l"/>
            <a:pathLst>
              <a:path h="1153755" w="5841799">
                <a:moveTo>
                  <a:pt x="0" y="0"/>
                </a:moveTo>
                <a:lnTo>
                  <a:pt x="5841799" y="0"/>
                </a:lnTo>
                <a:lnTo>
                  <a:pt x="5841799" y="1153755"/>
                </a:lnTo>
                <a:lnTo>
                  <a:pt x="0" y="1153755"/>
                </a:lnTo>
                <a:lnTo>
                  <a:pt x="0" y="0"/>
                </a:lnTo>
                <a:close/>
              </a:path>
            </a:pathLst>
          </a:custGeom>
          <a:blipFill>
            <a:blip r:embed="rId2"/>
            <a:stretch>
              <a:fillRect l="0" t="0" r="0" b="0"/>
            </a:stretch>
          </a:blipFill>
        </p:spPr>
      </p:sp>
      <p:sp>
        <p:nvSpPr>
          <p:cNvPr name="Freeform 4" id="4"/>
          <p:cNvSpPr/>
          <p:nvPr/>
        </p:nvSpPr>
        <p:spPr>
          <a:xfrm flipH="false" flipV="false" rot="0">
            <a:off x="12213997" y="7686324"/>
            <a:ext cx="5841799" cy="1153755"/>
          </a:xfrm>
          <a:custGeom>
            <a:avLst/>
            <a:gdLst/>
            <a:ahLst/>
            <a:cxnLst/>
            <a:rect r="r" b="b" t="t" l="l"/>
            <a:pathLst>
              <a:path h="1153755" w="5841799">
                <a:moveTo>
                  <a:pt x="0" y="0"/>
                </a:moveTo>
                <a:lnTo>
                  <a:pt x="5841799" y="0"/>
                </a:lnTo>
                <a:lnTo>
                  <a:pt x="5841799" y="1153755"/>
                </a:lnTo>
                <a:lnTo>
                  <a:pt x="0" y="1153755"/>
                </a:lnTo>
                <a:lnTo>
                  <a:pt x="0" y="0"/>
                </a:lnTo>
                <a:close/>
              </a:path>
            </a:pathLst>
          </a:custGeom>
          <a:blipFill>
            <a:blip r:embed="rId2"/>
            <a:stretch>
              <a:fillRect l="0" t="0" r="0" b="0"/>
            </a:stretch>
          </a:blipFill>
        </p:spPr>
      </p:sp>
      <p:grpSp>
        <p:nvGrpSpPr>
          <p:cNvPr name="Group 5" id="5"/>
          <p:cNvGrpSpPr/>
          <p:nvPr/>
        </p:nvGrpSpPr>
        <p:grpSpPr>
          <a:xfrm rot="0">
            <a:off x="12213997" y="3298645"/>
            <a:ext cx="5841799" cy="5810568"/>
            <a:chOff x="0" y="0"/>
            <a:chExt cx="1554321" cy="1546011"/>
          </a:xfrm>
        </p:grpSpPr>
        <p:sp>
          <p:nvSpPr>
            <p:cNvPr name="Freeform 6" id="6"/>
            <p:cNvSpPr/>
            <p:nvPr/>
          </p:nvSpPr>
          <p:spPr>
            <a:xfrm flipH="false" flipV="false" rot="0">
              <a:off x="0" y="0"/>
              <a:ext cx="1554321" cy="1546011"/>
            </a:xfrm>
            <a:custGeom>
              <a:avLst/>
              <a:gdLst/>
              <a:ahLst/>
              <a:cxnLst/>
              <a:rect r="r" b="b" t="t" l="l"/>
              <a:pathLst>
                <a:path h="1546011" w="1554321">
                  <a:moveTo>
                    <a:pt x="58312" y="0"/>
                  </a:moveTo>
                  <a:lnTo>
                    <a:pt x="1496009" y="0"/>
                  </a:lnTo>
                  <a:cubicBezTo>
                    <a:pt x="1511474" y="0"/>
                    <a:pt x="1526306" y="6144"/>
                    <a:pt x="1537241" y="17079"/>
                  </a:cubicBezTo>
                  <a:cubicBezTo>
                    <a:pt x="1548177" y="28015"/>
                    <a:pt x="1554321" y="42846"/>
                    <a:pt x="1554321" y="58312"/>
                  </a:cubicBezTo>
                  <a:lnTo>
                    <a:pt x="1554321" y="1487699"/>
                  </a:lnTo>
                  <a:cubicBezTo>
                    <a:pt x="1554321" y="1503164"/>
                    <a:pt x="1548177" y="1517996"/>
                    <a:pt x="1537241" y="1528932"/>
                  </a:cubicBezTo>
                  <a:cubicBezTo>
                    <a:pt x="1526306" y="1539867"/>
                    <a:pt x="1511474" y="1546011"/>
                    <a:pt x="1496009" y="1546011"/>
                  </a:cubicBezTo>
                  <a:lnTo>
                    <a:pt x="58312" y="1546011"/>
                  </a:lnTo>
                  <a:cubicBezTo>
                    <a:pt x="42846" y="1546011"/>
                    <a:pt x="28015" y="1539867"/>
                    <a:pt x="17079" y="1528932"/>
                  </a:cubicBezTo>
                  <a:cubicBezTo>
                    <a:pt x="6144" y="1517996"/>
                    <a:pt x="0" y="1503164"/>
                    <a:pt x="0" y="1487699"/>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name="TextBox 7" id="7"/>
            <p:cNvSpPr txBox="true"/>
            <p:nvPr/>
          </p:nvSpPr>
          <p:spPr>
            <a:xfrm>
              <a:off x="0" y="-38100"/>
              <a:ext cx="1554321" cy="1584111"/>
            </a:xfrm>
            <a:prstGeom prst="rect">
              <a:avLst/>
            </a:prstGeom>
          </p:spPr>
          <p:txBody>
            <a:bodyPr anchor="ctr" rtlCol="false" tIns="50800" lIns="50800" bIns="50800" rIns="50800"/>
            <a:lstStyle/>
            <a:p>
              <a:pPr algn="ctr">
                <a:lnSpc>
                  <a:spcPts val="2659"/>
                </a:lnSpc>
              </a:pPr>
            </a:p>
            <a:p>
              <a:pPr algn="ctr">
                <a:lnSpc>
                  <a:spcPts val="2659"/>
                </a:lnSpc>
              </a:pPr>
            </a:p>
          </p:txBody>
        </p:sp>
      </p:grpSp>
      <p:grpSp>
        <p:nvGrpSpPr>
          <p:cNvPr name="Group 8" id="8"/>
          <p:cNvGrpSpPr/>
          <p:nvPr/>
        </p:nvGrpSpPr>
        <p:grpSpPr>
          <a:xfrm rot="0">
            <a:off x="6224860" y="3298645"/>
            <a:ext cx="5841799" cy="5810568"/>
            <a:chOff x="0" y="0"/>
            <a:chExt cx="1554321" cy="1546011"/>
          </a:xfrm>
        </p:grpSpPr>
        <p:sp>
          <p:nvSpPr>
            <p:cNvPr name="Freeform 9" id="9"/>
            <p:cNvSpPr/>
            <p:nvPr/>
          </p:nvSpPr>
          <p:spPr>
            <a:xfrm flipH="false" flipV="false" rot="0">
              <a:off x="0" y="0"/>
              <a:ext cx="1554321" cy="1546011"/>
            </a:xfrm>
            <a:custGeom>
              <a:avLst/>
              <a:gdLst/>
              <a:ahLst/>
              <a:cxnLst/>
              <a:rect r="r" b="b" t="t" l="l"/>
              <a:pathLst>
                <a:path h="1546011" w="1554321">
                  <a:moveTo>
                    <a:pt x="58312" y="0"/>
                  </a:moveTo>
                  <a:lnTo>
                    <a:pt x="1496009" y="0"/>
                  </a:lnTo>
                  <a:cubicBezTo>
                    <a:pt x="1511474" y="0"/>
                    <a:pt x="1526306" y="6144"/>
                    <a:pt x="1537241" y="17079"/>
                  </a:cubicBezTo>
                  <a:cubicBezTo>
                    <a:pt x="1548177" y="28015"/>
                    <a:pt x="1554321" y="42846"/>
                    <a:pt x="1554321" y="58312"/>
                  </a:cubicBezTo>
                  <a:lnTo>
                    <a:pt x="1554321" y="1487699"/>
                  </a:lnTo>
                  <a:cubicBezTo>
                    <a:pt x="1554321" y="1503164"/>
                    <a:pt x="1548177" y="1517996"/>
                    <a:pt x="1537241" y="1528932"/>
                  </a:cubicBezTo>
                  <a:cubicBezTo>
                    <a:pt x="1526306" y="1539867"/>
                    <a:pt x="1511474" y="1546011"/>
                    <a:pt x="1496009" y="1546011"/>
                  </a:cubicBezTo>
                  <a:lnTo>
                    <a:pt x="58312" y="1546011"/>
                  </a:lnTo>
                  <a:cubicBezTo>
                    <a:pt x="42846" y="1546011"/>
                    <a:pt x="28015" y="1539867"/>
                    <a:pt x="17079" y="1528932"/>
                  </a:cubicBezTo>
                  <a:cubicBezTo>
                    <a:pt x="6144" y="1517996"/>
                    <a:pt x="0" y="1503164"/>
                    <a:pt x="0" y="1487699"/>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name="TextBox 10" id="10"/>
            <p:cNvSpPr txBox="true"/>
            <p:nvPr/>
          </p:nvSpPr>
          <p:spPr>
            <a:xfrm>
              <a:off x="0" y="-38100"/>
              <a:ext cx="1554321" cy="1584111"/>
            </a:xfrm>
            <a:prstGeom prst="rect">
              <a:avLst/>
            </a:prstGeom>
          </p:spPr>
          <p:txBody>
            <a:bodyPr anchor="ctr" rtlCol="false" tIns="50800" lIns="50800" bIns="50800" rIns="50800"/>
            <a:lstStyle/>
            <a:p>
              <a:pPr algn="ctr">
                <a:lnSpc>
                  <a:spcPts val="2659"/>
                </a:lnSpc>
              </a:pPr>
            </a:p>
            <a:p>
              <a:pPr algn="ctr">
                <a:lnSpc>
                  <a:spcPts val="2659"/>
                </a:lnSpc>
              </a:pPr>
            </a:p>
          </p:txBody>
        </p:sp>
      </p:grpSp>
      <p:grpSp>
        <p:nvGrpSpPr>
          <p:cNvPr name="Group 11" id="11"/>
          <p:cNvGrpSpPr/>
          <p:nvPr/>
        </p:nvGrpSpPr>
        <p:grpSpPr>
          <a:xfrm rot="0">
            <a:off x="232204" y="3298645"/>
            <a:ext cx="5841799" cy="5810568"/>
            <a:chOff x="0" y="0"/>
            <a:chExt cx="1554321" cy="1546011"/>
          </a:xfrm>
        </p:grpSpPr>
        <p:sp>
          <p:nvSpPr>
            <p:cNvPr name="Freeform 12" id="12"/>
            <p:cNvSpPr/>
            <p:nvPr/>
          </p:nvSpPr>
          <p:spPr>
            <a:xfrm flipH="false" flipV="false" rot="0">
              <a:off x="0" y="0"/>
              <a:ext cx="1554321" cy="1546011"/>
            </a:xfrm>
            <a:custGeom>
              <a:avLst/>
              <a:gdLst/>
              <a:ahLst/>
              <a:cxnLst/>
              <a:rect r="r" b="b" t="t" l="l"/>
              <a:pathLst>
                <a:path h="1546011" w="1554321">
                  <a:moveTo>
                    <a:pt x="58312" y="0"/>
                  </a:moveTo>
                  <a:lnTo>
                    <a:pt x="1496009" y="0"/>
                  </a:lnTo>
                  <a:cubicBezTo>
                    <a:pt x="1511474" y="0"/>
                    <a:pt x="1526306" y="6144"/>
                    <a:pt x="1537241" y="17079"/>
                  </a:cubicBezTo>
                  <a:cubicBezTo>
                    <a:pt x="1548177" y="28015"/>
                    <a:pt x="1554321" y="42846"/>
                    <a:pt x="1554321" y="58312"/>
                  </a:cubicBezTo>
                  <a:lnTo>
                    <a:pt x="1554321" y="1487699"/>
                  </a:lnTo>
                  <a:cubicBezTo>
                    <a:pt x="1554321" y="1503164"/>
                    <a:pt x="1548177" y="1517996"/>
                    <a:pt x="1537241" y="1528932"/>
                  </a:cubicBezTo>
                  <a:cubicBezTo>
                    <a:pt x="1526306" y="1539867"/>
                    <a:pt x="1511474" y="1546011"/>
                    <a:pt x="1496009" y="1546011"/>
                  </a:cubicBezTo>
                  <a:lnTo>
                    <a:pt x="58312" y="1546011"/>
                  </a:lnTo>
                  <a:cubicBezTo>
                    <a:pt x="42846" y="1546011"/>
                    <a:pt x="28015" y="1539867"/>
                    <a:pt x="17079" y="1528932"/>
                  </a:cubicBezTo>
                  <a:cubicBezTo>
                    <a:pt x="6144" y="1517996"/>
                    <a:pt x="0" y="1503164"/>
                    <a:pt x="0" y="1487699"/>
                  </a:cubicBezTo>
                  <a:lnTo>
                    <a:pt x="0" y="58312"/>
                  </a:lnTo>
                  <a:cubicBezTo>
                    <a:pt x="0" y="42846"/>
                    <a:pt x="6144" y="28015"/>
                    <a:pt x="17079" y="17079"/>
                  </a:cubicBezTo>
                  <a:cubicBezTo>
                    <a:pt x="28015" y="6144"/>
                    <a:pt x="42846" y="0"/>
                    <a:pt x="58312" y="0"/>
                  </a:cubicBezTo>
                  <a:close/>
                </a:path>
              </a:pathLst>
            </a:custGeom>
            <a:solidFill>
              <a:srgbClr val="FDFDFD"/>
            </a:solidFill>
          </p:spPr>
        </p:sp>
        <p:sp>
          <p:nvSpPr>
            <p:cNvPr name="TextBox 13" id="13"/>
            <p:cNvSpPr txBox="true"/>
            <p:nvPr/>
          </p:nvSpPr>
          <p:spPr>
            <a:xfrm>
              <a:off x="0" y="-38100"/>
              <a:ext cx="1554321" cy="1584111"/>
            </a:xfrm>
            <a:prstGeom prst="rect">
              <a:avLst/>
            </a:prstGeom>
          </p:spPr>
          <p:txBody>
            <a:bodyPr anchor="ctr" rtlCol="false" tIns="50800" lIns="50800" bIns="50800" rIns="50800"/>
            <a:lstStyle/>
            <a:p>
              <a:pPr algn="ctr">
                <a:lnSpc>
                  <a:spcPts val="2659"/>
                </a:lnSpc>
              </a:pPr>
            </a:p>
            <a:p>
              <a:pPr algn="ctr">
                <a:lnSpc>
                  <a:spcPts val="2659"/>
                </a:lnSpc>
              </a:pPr>
            </a:p>
          </p:txBody>
        </p:sp>
      </p:grpSp>
      <p:grpSp>
        <p:nvGrpSpPr>
          <p:cNvPr name="Group 14" id="14"/>
          <p:cNvGrpSpPr/>
          <p:nvPr/>
        </p:nvGrpSpPr>
        <p:grpSpPr>
          <a:xfrm rot="0">
            <a:off x="-2123887" y="-2346523"/>
            <a:ext cx="4693046" cy="4693046"/>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5573718" y="7940477"/>
            <a:ext cx="4693046" cy="4693046"/>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20" id="20"/>
          <p:cNvGrpSpPr/>
          <p:nvPr/>
        </p:nvGrpSpPr>
        <p:grpSpPr>
          <a:xfrm rot="0">
            <a:off x="384604" y="3447950"/>
            <a:ext cx="5570690" cy="2130762"/>
            <a:chOff x="0" y="0"/>
            <a:chExt cx="11289030" cy="4317999"/>
          </a:xfrm>
        </p:grpSpPr>
        <p:sp>
          <p:nvSpPr>
            <p:cNvPr name="Freeform 21" id="21"/>
            <p:cNvSpPr/>
            <p:nvPr/>
          </p:nvSpPr>
          <p:spPr>
            <a:xfrm flipH="false" flipV="false" rot="0">
              <a:off x="0" y="0"/>
              <a:ext cx="11287760" cy="4317999"/>
            </a:xfrm>
            <a:custGeom>
              <a:avLst/>
              <a:gdLst/>
              <a:ahLst/>
              <a:cxnLst/>
              <a:rect r="r" b="b" t="t" l="l"/>
              <a:pathLst>
                <a:path h="4317999" w="11287760">
                  <a:moveTo>
                    <a:pt x="0" y="3960469"/>
                  </a:moveTo>
                  <a:lnTo>
                    <a:pt x="0" y="357530"/>
                  </a:lnTo>
                  <a:cubicBezTo>
                    <a:pt x="0" y="159766"/>
                    <a:pt x="234950" y="0"/>
                    <a:pt x="525780" y="0"/>
                  </a:cubicBezTo>
                  <a:lnTo>
                    <a:pt x="10761980" y="0"/>
                  </a:lnTo>
                  <a:cubicBezTo>
                    <a:pt x="11052810" y="0"/>
                    <a:pt x="11287760" y="159766"/>
                    <a:pt x="11287760" y="357530"/>
                  </a:cubicBezTo>
                  <a:lnTo>
                    <a:pt x="11287760" y="3959605"/>
                  </a:lnTo>
                  <a:cubicBezTo>
                    <a:pt x="11287760" y="4157369"/>
                    <a:pt x="11052810" y="4317136"/>
                    <a:pt x="10761980" y="4317136"/>
                  </a:cubicBezTo>
                  <a:lnTo>
                    <a:pt x="525780" y="4317136"/>
                  </a:lnTo>
                  <a:cubicBezTo>
                    <a:pt x="236220" y="4317999"/>
                    <a:pt x="0" y="4158233"/>
                    <a:pt x="0" y="3960469"/>
                  </a:cubicBezTo>
                  <a:close/>
                </a:path>
              </a:pathLst>
            </a:custGeom>
            <a:blipFill>
              <a:blip r:embed="rId3"/>
              <a:stretch>
                <a:fillRect l="0" t="-37154" r="0" b="-37154"/>
              </a:stretch>
            </a:blipFill>
          </p:spPr>
        </p:sp>
      </p:grpSp>
      <p:grpSp>
        <p:nvGrpSpPr>
          <p:cNvPr name="Group 22" id="22"/>
          <p:cNvGrpSpPr/>
          <p:nvPr/>
        </p:nvGrpSpPr>
        <p:grpSpPr>
          <a:xfrm rot="0">
            <a:off x="6358655" y="3447950"/>
            <a:ext cx="5570690" cy="2130762"/>
            <a:chOff x="0" y="0"/>
            <a:chExt cx="11289030" cy="4317999"/>
          </a:xfrm>
        </p:grpSpPr>
        <p:sp>
          <p:nvSpPr>
            <p:cNvPr name="Freeform 23" id="23"/>
            <p:cNvSpPr/>
            <p:nvPr/>
          </p:nvSpPr>
          <p:spPr>
            <a:xfrm flipH="false" flipV="false" rot="0">
              <a:off x="0" y="0"/>
              <a:ext cx="11287760" cy="4317999"/>
            </a:xfrm>
            <a:custGeom>
              <a:avLst/>
              <a:gdLst/>
              <a:ahLst/>
              <a:cxnLst/>
              <a:rect r="r" b="b" t="t" l="l"/>
              <a:pathLst>
                <a:path h="4317999" w="11287760">
                  <a:moveTo>
                    <a:pt x="0" y="3960469"/>
                  </a:moveTo>
                  <a:lnTo>
                    <a:pt x="0" y="357530"/>
                  </a:lnTo>
                  <a:cubicBezTo>
                    <a:pt x="0" y="159766"/>
                    <a:pt x="234950" y="0"/>
                    <a:pt x="525780" y="0"/>
                  </a:cubicBezTo>
                  <a:lnTo>
                    <a:pt x="10761980" y="0"/>
                  </a:lnTo>
                  <a:cubicBezTo>
                    <a:pt x="11052810" y="0"/>
                    <a:pt x="11287760" y="159766"/>
                    <a:pt x="11287760" y="357530"/>
                  </a:cubicBezTo>
                  <a:lnTo>
                    <a:pt x="11287760" y="3959605"/>
                  </a:lnTo>
                  <a:cubicBezTo>
                    <a:pt x="11287760" y="4157369"/>
                    <a:pt x="11052810" y="4317136"/>
                    <a:pt x="10761980" y="4317136"/>
                  </a:cubicBezTo>
                  <a:lnTo>
                    <a:pt x="525780" y="4317136"/>
                  </a:lnTo>
                  <a:cubicBezTo>
                    <a:pt x="236220" y="4317999"/>
                    <a:pt x="0" y="4158233"/>
                    <a:pt x="0" y="3960469"/>
                  </a:cubicBezTo>
                  <a:close/>
                </a:path>
              </a:pathLst>
            </a:custGeom>
            <a:blipFill>
              <a:blip r:embed="rId4"/>
              <a:stretch>
                <a:fillRect l="0" t="-13105" r="0" b="-61094"/>
              </a:stretch>
            </a:blipFill>
          </p:spPr>
        </p:sp>
      </p:grpSp>
      <p:grpSp>
        <p:nvGrpSpPr>
          <p:cNvPr name="Group 24" id="24"/>
          <p:cNvGrpSpPr/>
          <p:nvPr/>
        </p:nvGrpSpPr>
        <p:grpSpPr>
          <a:xfrm rot="0">
            <a:off x="12349552" y="3446286"/>
            <a:ext cx="5570690" cy="2132425"/>
            <a:chOff x="0" y="0"/>
            <a:chExt cx="11289030" cy="4321370"/>
          </a:xfrm>
        </p:grpSpPr>
        <p:sp>
          <p:nvSpPr>
            <p:cNvPr name="Freeform 25" id="25"/>
            <p:cNvSpPr/>
            <p:nvPr/>
          </p:nvSpPr>
          <p:spPr>
            <a:xfrm flipH="false" flipV="false" rot="0">
              <a:off x="0" y="0"/>
              <a:ext cx="11287760" cy="4321370"/>
            </a:xfrm>
            <a:custGeom>
              <a:avLst/>
              <a:gdLst/>
              <a:ahLst/>
              <a:cxnLst/>
              <a:rect r="r" b="b" t="t" l="l"/>
              <a:pathLst>
                <a:path h="4321370" w="11287760">
                  <a:moveTo>
                    <a:pt x="0" y="3963561"/>
                  </a:moveTo>
                  <a:lnTo>
                    <a:pt x="0" y="357809"/>
                  </a:lnTo>
                  <a:cubicBezTo>
                    <a:pt x="0" y="159891"/>
                    <a:pt x="234950" y="0"/>
                    <a:pt x="525780" y="0"/>
                  </a:cubicBezTo>
                  <a:lnTo>
                    <a:pt x="10761980" y="0"/>
                  </a:lnTo>
                  <a:cubicBezTo>
                    <a:pt x="11052810" y="0"/>
                    <a:pt x="11287760" y="159891"/>
                    <a:pt x="11287760" y="357809"/>
                  </a:cubicBezTo>
                  <a:lnTo>
                    <a:pt x="11287760" y="3962697"/>
                  </a:lnTo>
                  <a:cubicBezTo>
                    <a:pt x="11287760" y="4160615"/>
                    <a:pt x="11052810" y="4320506"/>
                    <a:pt x="10761980" y="4320506"/>
                  </a:cubicBezTo>
                  <a:lnTo>
                    <a:pt x="525780" y="4320506"/>
                  </a:lnTo>
                  <a:cubicBezTo>
                    <a:pt x="236220" y="4321370"/>
                    <a:pt x="0" y="4161480"/>
                    <a:pt x="0" y="3963561"/>
                  </a:cubicBezTo>
                  <a:close/>
                </a:path>
              </a:pathLst>
            </a:custGeom>
            <a:blipFill>
              <a:blip r:embed="rId5"/>
              <a:stretch>
                <a:fillRect l="0" t="-25275" r="0" b="-25275"/>
              </a:stretch>
            </a:blipFill>
          </p:spPr>
        </p:sp>
      </p:grpSp>
      <p:sp>
        <p:nvSpPr>
          <p:cNvPr name="TextBox 26" id="26"/>
          <p:cNvSpPr txBox="true"/>
          <p:nvPr/>
        </p:nvSpPr>
        <p:spPr>
          <a:xfrm rot="0">
            <a:off x="4595936" y="1374547"/>
            <a:ext cx="8859631" cy="879901"/>
          </a:xfrm>
          <a:prstGeom prst="rect">
            <a:avLst/>
          </a:prstGeom>
        </p:spPr>
        <p:txBody>
          <a:bodyPr anchor="t" rtlCol="false" tIns="0" lIns="0" bIns="0" rIns="0">
            <a:spAutoFit/>
          </a:bodyPr>
          <a:lstStyle/>
          <a:p>
            <a:pPr algn="ctr" marL="0" indent="0" lvl="0">
              <a:lnSpc>
                <a:spcPts val="7151"/>
              </a:lnSpc>
              <a:spcBef>
                <a:spcPct val="0"/>
              </a:spcBef>
            </a:pPr>
            <a:r>
              <a:rPr lang="en-US" sz="5108">
                <a:solidFill>
                  <a:srgbClr val="FDFDFD"/>
                </a:solidFill>
                <a:latin typeface="Open Sans Extra Bold"/>
                <a:ea typeface="Open Sans Extra Bold"/>
                <a:cs typeface="Open Sans Extra Bold"/>
                <a:sym typeface="Open Sans Extra Bold"/>
              </a:rPr>
              <a:t>Understanding the Data</a:t>
            </a:r>
          </a:p>
        </p:txBody>
      </p:sp>
      <p:sp>
        <p:nvSpPr>
          <p:cNvPr name="TextBox 27" id="27"/>
          <p:cNvSpPr txBox="true"/>
          <p:nvPr/>
        </p:nvSpPr>
        <p:spPr>
          <a:xfrm rot="0">
            <a:off x="6654798" y="6825001"/>
            <a:ext cx="4999702" cy="1860368"/>
          </a:xfrm>
          <a:prstGeom prst="rect">
            <a:avLst/>
          </a:prstGeom>
        </p:spPr>
        <p:txBody>
          <a:bodyPr anchor="t" rtlCol="false" tIns="0" lIns="0" bIns="0" rIns="0">
            <a:spAutoFit/>
          </a:bodyPr>
          <a:lstStyle/>
          <a:p>
            <a:pPr algn="ctr">
              <a:lnSpc>
                <a:spcPts val="2985"/>
              </a:lnSpc>
            </a:pPr>
            <a:r>
              <a:rPr lang="en-US" sz="2132" spc="-42">
                <a:solidFill>
                  <a:srgbClr val="051D40"/>
                </a:solidFill>
                <a:latin typeface="Poppins"/>
                <a:ea typeface="Poppins"/>
                <a:cs typeface="Poppins"/>
                <a:sym typeface="Poppins"/>
              </a:rPr>
              <a:t>Encoded as integers (0–9), corresponding to classes like T-shirt/top, Trouser, Pullover, Dress, Coat, </a:t>
            </a:r>
          </a:p>
          <a:p>
            <a:pPr algn="ctr" marL="0" indent="0" lvl="0">
              <a:lnSpc>
                <a:spcPts val="2985"/>
              </a:lnSpc>
              <a:spcBef>
                <a:spcPct val="0"/>
              </a:spcBef>
            </a:pPr>
            <a:r>
              <a:rPr lang="en-US" sz="2132" spc="-42">
                <a:solidFill>
                  <a:srgbClr val="051D40"/>
                </a:solidFill>
                <a:latin typeface="Poppins"/>
                <a:ea typeface="Poppins"/>
                <a:cs typeface="Poppins"/>
                <a:sym typeface="Poppins"/>
              </a:rPr>
              <a:t> Sandal, Shirt, Sneaker, Bag, Ankle boot.</a:t>
            </a:r>
          </a:p>
        </p:txBody>
      </p:sp>
      <p:sp>
        <p:nvSpPr>
          <p:cNvPr name="TextBox 28" id="28"/>
          <p:cNvSpPr txBox="true"/>
          <p:nvPr/>
        </p:nvSpPr>
        <p:spPr>
          <a:xfrm rot="0">
            <a:off x="12635045" y="6854036"/>
            <a:ext cx="4999702" cy="1488893"/>
          </a:xfrm>
          <a:prstGeom prst="rect">
            <a:avLst/>
          </a:prstGeom>
        </p:spPr>
        <p:txBody>
          <a:bodyPr anchor="t" rtlCol="false" tIns="0" lIns="0" bIns="0" rIns="0">
            <a:spAutoFit/>
          </a:bodyPr>
          <a:lstStyle/>
          <a:p>
            <a:pPr algn="ctr">
              <a:lnSpc>
                <a:spcPts val="2985"/>
              </a:lnSpc>
              <a:spcBef>
                <a:spcPct val="0"/>
              </a:spcBef>
            </a:pPr>
            <a:r>
              <a:rPr lang="en-US" sz="2132" spc="-42">
                <a:solidFill>
                  <a:srgbClr val="051D40"/>
                </a:solidFill>
                <a:latin typeface="Poppins"/>
                <a:ea typeface="Poppins"/>
                <a:cs typeface="Poppins"/>
                <a:sym typeface="Poppins"/>
              </a:rPr>
              <a:t>784 f</a:t>
            </a:r>
            <a:r>
              <a:rPr lang="en-US" sz="2132" spc="-42" strike="noStrike" u="none">
                <a:solidFill>
                  <a:srgbClr val="051D40"/>
                </a:solidFill>
                <a:latin typeface="Poppins"/>
                <a:ea typeface="Poppins"/>
                <a:cs typeface="Poppins"/>
                <a:sym typeface="Poppins"/>
              </a:rPr>
              <a:t>eatures are processed by CNNs to extract spatial hierarchies, converting raw pixels into meaningful patterns.</a:t>
            </a:r>
          </a:p>
        </p:txBody>
      </p:sp>
      <p:sp>
        <p:nvSpPr>
          <p:cNvPr name="TextBox 29" id="29"/>
          <p:cNvSpPr txBox="true"/>
          <p:nvPr/>
        </p:nvSpPr>
        <p:spPr>
          <a:xfrm rot="0">
            <a:off x="1714400" y="5899915"/>
            <a:ext cx="2877407" cy="620746"/>
          </a:xfrm>
          <a:prstGeom prst="rect">
            <a:avLst/>
          </a:prstGeom>
        </p:spPr>
        <p:txBody>
          <a:bodyPr anchor="t" rtlCol="false" tIns="0" lIns="0" bIns="0" rIns="0">
            <a:spAutoFit/>
          </a:bodyPr>
          <a:lstStyle/>
          <a:p>
            <a:pPr algn="ctr" marL="0" indent="0" lvl="0">
              <a:lnSpc>
                <a:spcPts val="5160"/>
              </a:lnSpc>
              <a:spcBef>
                <a:spcPct val="0"/>
              </a:spcBef>
            </a:pPr>
            <a:r>
              <a:rPr lang="en-US" sz="3686">
                <a:solidFill>
                  <a:srgbClr val="051D40"/>
                </a:solidFill>
                <a:latin typeface="Open Sans Extra Bold"/>
                <a:ea typeface="Open Sans Extra Bold"/>
                <a:cs typeface="Open Sans Extra Bold"/>
                <a:sym typeface="Open Sans Extra Bold"/>
              </a:rPr>
              <a:t>Features</a:t>
            </a:r>
          </a:p>
        </p:txBody>
      </p:sp>
      <p:sp>
        <p:nvSpPr>
          <p:cNvPr name="TextBox 30" id="30"/>
          <p:cNvSpPr txBox="true"/>
          <p:nvPr/>
        </p:nvSpPr>
        <p:spPr>
          <a:xfrm rot="0">
            <a:off x="7723455" y="5899915"/>
            <a:ext cx="2877407" cy="620746"/>
          </a:xfrm>
          <a:prstGeom prst="rect">
            <a:avLst/>
          </a:prstGeom>
        </p:spPr>
        <p:txBody>
          <a:bodyPr anchor="t" rtlCol="false" tIns="0" lIns="0" bIns="0" rIns="0">
            <a:spAutoFit/>
          </a:bodyPr>
          <a:lstStyle/>
          <a:p>
            <a:pPr algn="ctr" marL="0" indent="0" lvl="0">
              <a:lnSpc>
                <a:spcPts val="5160"/>
              </a:lnSpc>
              <a:spcBef>
                <a:spcPct val="0"/>
              </a:spcBef>
            </a:pPr>
            <a:r>
              <a:rPr lang="en-US" sz="3686">
                <a:solidFill>
                  <a:srgbClr val="051D40"/>
                </a:solidFill>
                <a:latin typeface="Open Sans Extra Bold"/>
                <a:ea typeface="Open Sans Extra Bold"/>
                <a:cs typeface="Open Sans Extra Bold"/>
                <a:sym typeface="Open Sans Extra Bold"/>
              </a:rPr>
              <a:t>Labels</a:t>
            </a:r>
          </a:p>
        </p:txBody>
      </p:sp>
      <p:sp>
        <p:nvSpPr>
          <p:cNvPr name="TextBox 31" id="31"/>
          <p:cNvSpPr txBox="true"/>
          <p:nvPr/>
        </p:nvSpPr>
        <p:spPr>
          <a:xfrm rot="0">
            <a:off x="13827537" y="5899915"/>
            <a:ext cx="2877407" cy="620746"/>
          </a:xfrm>
          <a:prstGeom prst="rect">
            <a:avLst/>
          </a:prstGeom>
        </p:spPr>
        <p:txBody>
          <a:bodyPr anchor="t" rtlCol="false" tIns="0" lIns="0" bIns="0" rIns="0">
            <a:spAutoFit/>
          </a:bodyPr>
          <a:lstStyle/>
          <a:p>
            <a:pPr algn="ctr" marL="0" indent="0" lvl="0">
              <a:lnSpc>
                <a:spcPts val="5160"/>
              </a:lnSpc>
              <a:spcBef>
                <a:spcPct val="0"/>
              </a:spcBef>
            </a:pPr>
            <a:r>
              <a:rPr lang="en-US" sz="3686">
                <a:solidFill>
                  <a:srgbClr val="051D40"/>
                </a:solidFill>
                <a:latin typeface="Open Sans Extra Bold"/>
                <a:ea typeface="Open Sans Extra Bold"/>
                <a:cs typeface="Open Sans Extra Bold"/>
                <a:sym typeface="Open Sans Extra Bold"/>
              </a:rPr>
              <a:t>Key Insight</a:t>
            </a:r>
          </a:p>
        </p:txBody>
      </p:sp>
      <p:sp>
        <p:nvSpPr>
          <p:cNvPr name="TextBox 32" id="32"/>
          <p:cNvSpPr txBox="true"/>
          <p:nvPr/>
        </p:nvSpPr>
        <p:spPr>
          <a:xfrm rot="0">
            <a:off x="729804" y="6854036"/>
            <a:ext cx="4846600" cy="1860368"/>
          </a:xfrm>
          <a:prstGeom prst="rect">
            <a:avLst/>
          </a:prstGeom>
        </p:spPr>
        <p:txBody>
          <a:bodyPr anchor="t" rtlCol="false" tIns="0" lIns="0" bIns="0" rIns="0">
            <a:spAutoFit/>
          </a:bodyPr>
          <a:lstStyle/>
          <a:p>
            <a:pPr algn="l" marL="460332" indent="-230166" lvl="1">
              <a:lnSpc>
                <a:spcPts val="2985"/>
              </a:lnSpc>
              <a:spcBef>
                <a:spcPct val="0"/>
              </a:spcBef>
              <a:buFont typeface="Arial"/>
              <a:buChar char="•"/>
            </a:pPr>
            <a:r>
              <a:rPr lang="en-US" sz="2132" spc="-42">
                <a:solidFill>
                  <a:srgbClr val="051D40"/>
                </a:solidFill>
                <a:latin typeface="Poppins"/>
                <a:ea typeface="Poppins"/>
                <a:cs typeface="Poppins"/>
                <a:sym typeface="Poppins"/>
              </a:rPr>
              <a:t>Each</a:t>
            </a:r>
            <a:r>
              <a:rPr lang="en-US" sz="2132" spc="-42" strike="noStrike" u="none">
                <a:solidFill>
                  <a:srgbClr val="051D40"/>
                </a:solidFill>
                <a:latin typeface="Poppins"/>
                <a:ea typeface="Poppins"/>
                <a:cs typeface="Poppins"/>
                <a:sym typeface="Poppins"/>
              </a:rPr>
              <a:t> image is a 28x28 grayscale matrix, normalized to a range of 0–1.</a:t>
            </a:r>
          </a:p>
          <a:p>
            <a:pPr algn="l" marL="460332" indent="-230166" lvl="1">
              <a:lnSpc>
                <a:spcPts val="2985"/>
              </a:lnSpc>
              <a:spcBef>
                <a:spcPct val="0"/>
              </a:spcBef>
              <a:buFont typeface="Arial"/>
              <a:buChar char="•"/>
            </a:pPr>
            <a:r>
              <a:rPr lang="en-US" sz="2132" spc="-42" strike="noStrike" u="none">
                <a:solidFill>
                  <a:srgbClr val="051D40"/>
                </a:solidFill>
                <a:latin typeface="Poppins"/>
                <a:ea typeface="Poppins"/>
                <a:cs typeface="Poppins"/>
                <a:sym typeface="Poppins"/>
              </a:rPr>
              <a:t>Flattened, this results in 784 features per sample.</a:t>
            </a:r>
          </a:p>
        </p:txBody>
      </p:sp>
      <p:sp>
        <p:nvSpPr>
          <p:cNvPr name="TextBox 33" id="33"/>
          <p:cNvSpPr txBox="true"/>
          <p:nvPr/>
        </p:nvSpPr>
        <p:spPr>
          <a:xfrm rot="0">
            <a:off x="5298777" y="990600"/>
            <a:ext cx="7453950" cy="396030"/>
          </a:xfrm>
          <a:prstGeom prst="rect">
            <a:avLst/>
          </a:prstGeom>
        </p:spPr>
        <p:txBody>
          <a:bodyPr anchor="t" rtlCol="false" tIns="0" lIns="0" bIns="0" rIns="0">
            <a:spAutoFit/>
          </a:bodyPr>
          <a:lstStyle/>
          <a:p>
            <a:pPr algn="ctr" marL="0" indent="0" lvl="0">
              <a:lnSpc>
                <a:spcPts val="3371"/>
              </a:lnSpc>
              <a:spcBef>
                <a:spcPct val="0"/>
              </a:spcBef>
            </a:pPr>
            <a:r>
              <a:rPr lang="en-US" b="true" sz="2408">
                <a:solidFill>
                  <a:srgbClr val="FDFDFD"/>
                </a:solidFill>
                <a:latin typeface="Montserrat Medium"/>
                <a:ea typeface="Montserrat Medium"/>
                <a:cs typeface="Montserrat Medium"/>
                <a:sym typeface="Montserrat Medium"/>
              </a:rPr>
              <a:t>Feature and Labels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5DA0"/>
        </a:solidFill>
      </p:bgPr>
    </p:bg>
    <p:spTree>
      <p:nvGrpSpPr>
        <p:cNvPr id="1" name=""/>
        <p:cNvGrpSpPr/>
        <p:nvPr/>
      </p:nvGrpSpPr>
      <p:grpSpPr>
        <a:xfrm>
          <a:off x="0" y="0"/>
          <a:ext cx="0" cy="0"/>
          <a:chOff x="0" y="0"/>
          <a:chExt cx="0" cy="0"/>
        </a:xfrm>
      </p:grpSpPr>
      <p:grpSp>
        <p:nvGrpSpPr>
          <p:cNvPr name="Group 2" id="2"/>
          <p:cNvGrpSpPr/>
          <p:nvPr/>
        </p:nvGrpSpPr>
        <p:grpSpPr>
          <a:xfrm rot="5400000">
            <a:off x="8283714" y="1026390"/>
            <a:ext cx="14586028" cy="5560948"/>
            <a:chOff x="0" y="0"/>
            <a:chExt cx="3841588" cy="1464612"/>
          </a:xfrm>
        </p:grpSpPr>
        <p:sp>
          <p:nvSpPr>
            <p:cNvPr name="Freeform 3" id="3"/>
            <p:cNvSpPr/>
            <p:nvPr/>
          </p:nvSpPr>
          <p:spPr>
            <a:xfrm flipH="false" flipV="false" rot="0">
              <a:off x="0" y="0"/>
              <a:ext cx="3841588" cy="1464612"/>
            </a:xfrm>
            <a:custGeom>
              <a:avLst/>
              <a:gdLst/>
              <a:ahLst/>
              <a:cxnLst/>
              <a:rect r="r" b="b" t="t" l="l"/>
              <a:pathLst>
                <a:path h="1464612" w="3841588">
                  <a:moveTo>
                    <a:pt x="9023" y="0"/>
                  </a:moveTo>
                  <a:lnTo>
                    <a:pt x="3832565" y="0"/>
                  </a:lnTo>
                  <a:cubicBezTo>
                    <a:pt x="3837548" y="0"/>
                    <a:pt x="3841588" y="4040"/>
                    <a:pt x="3841588" y="9023"/>
                  </a:cubicBezTo>
                  <a:lnTo>
                    <a:pt x="3841588" y="1455589"/>
                  </a:lnTo>
                  <a:cubicBezTo>
                    <a:pt x="3841588" y="1460572"/>
                    <a:pt x="3837548" y="1464612"/>
                    <a:pt x="3832565" y="1464612"/>
                  </a:cubicBezTo>
                  <a:lnTo>
                    <a:pt x="9023" y="1464612"/>
                  </a:lnTo>
                  <a:cubicBezTo>
                    <a:pt x="4040" y="1464612"/>
                    <a:pt x="0" y="1460572"/>
                    <a:pt x="0" y="1455589"/>
                  </a:cubicBezTo>
                  <a:lnTo>
                    <a:pt x="0" y="9023"/>
                  </a:lnTo>
                  <a:cubicBezTo>
                    <a:pt x="0" y="4040"/>
                    <a:pt x="4040" y="0"/>
                    <a:pt x="9023" y="0"/>
                  </a:cubicBezTo>
                  <a:close/>
                </a:path>
              </a:pathLst>
            </a:custGeom>
            <a:solidFill>
              <a:srgbClr val="FDFDFD"/>
            </a:solidFill>
          </p:spPr>
        </p:sp>
        <p:sp>
          <p:nvSpPr>
            <p:cNvPr name="TextBox 4" id="4"/>
            <p:cNvSpPr txBox="true"/>
            <p:nvPr/>
          </p:nvSpPr>
          <p:spPr>
            <a:xfrm>
              <a:off x="0" y="-38100"/>
              <a:ext cx="3841588" cy="1502712"/>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5573718" y="8682669"/>
            <a:ext cx="4693046" cy="4693046"/>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AutoShape 8" id="8"/>
          <p:cNvSpPr/>
          <p:nvPr/>
        </p:nvSpPr>
        <p:spPr>
          <a:xfrm flipH="true">
            <a:off x="13371558" y="2532270"/>
            <a:ext cx="4410340" cy="0"/>
          </a:xfrm>
          <a:prstGeom prst="line">
            <a:avLst/>
          </a:prstGeom>
          <a:ln cap="flat" w="38100">
            <a:solidFill>
              <a:srgbClr val="145DA0"/>
            </a:solidFill>
            <a:prstDash val="solid"/>
            <a:headEnd type="none" len="sm" w="sm"/>
            <a:tailEnd type="none" len="sm" w="sm"/>
          </a:ln>
        </p:spPr>
      </p:sp>
      <p:sp>
        <p:nvSpPr>
          <p:cNvPr name="AutoShape 9" id="9"/>
          <p:cNvSpPr/>
          <p:nvPr/>
        </p:nvSpPr>
        <p:spPr>
          <a:xfrm flipH="true">
            <a:off x="13368548" y="5616496"/>
            <a:ext cx="4410340" cy="0"/>
          </a:xfrm>
          <a:prstGeom prst="line">
            <a:avLst/>
          </a:prstGeom>
          <a:ln cap="flat" w="38100">
            <a:solidFill>
              <a:srgbClr val="145DA0"/>
            </a:solidFill>
            <a:prstDash val="solid"/>
            <a:headEnd type="none" len="sm" w="sm"/>
            <a:tailEnd type="none" len="sm" w="sm"/>
          </a:ln>
        </p:spPr>
      </p:sp>
      <p:sp>
        <p:nvSpPr>
          <p:cNvPr name="Freeform 10" id="10"/>
          <p:cNvSpPr/>
          <p:nvPr/>
        </p:nvSpPr>
        <p:spPr>
          <a:xfrm flipH="false" flipV="false" rot="0">
            <a:off x="1028700" y="4004317"/>
            <a:ext cx="10410512" cy="5855913"/>
          </a:xfrm>
          <a:custGeom>
            <a:avLst/>
            <a:gdLst/>
            <a:ahLst/>
            <a:cxnLst/>
            <a:rect r="r" b="b" t="t" l="l"/>
            <a:pathLst>
              <a:path h="5855913" w="10410512">
                <a:moveTo>
                  <a:pt x="0" y="0"/>
                </a:moveTo>
                <a:lnTo>
                  <a:pt x="10410512" y="0"/>
                </a:lnTo>
                <a:lnTo>
                  <a:pt x="10410512" y="5855913"/>
                </a:lnTo>
                <a:lnTo>
                  <a:pt x="0" y="5855913"/>
                </a:lnTo>
                <a:lnTo>
                  <a:pt x="0" y="0"/>
                </a:lnTo>
                <a:close/>
              </a:path>
            </a:pathLst>
          </a:custGeom>
          <a:blipFill>
            <a:blip r:embed="rId2"/>
            <a:stretch>
              <a:fillRect l="0" t="0" r="0" b="0"/>
            </a:stretch>
          </a:blipFill>
        </p:spPr>
      </p:sp>
      <p:sp>
        <p:nvSpPr>
          <p:cNvPr name="TextBox 11" id="11"/>
          <p:cNvSpPr txBox="true"/>
          <p:nvPr/>
        </p:nvSpPr>
        <p:spPr>
          <a:xfrm rot="0">
            <a:off x="1028700" y="1386630"/>
            <a:ext cx="11767555" cy="1126591"/>
          </a:xfrm>
          <a:prstGeom prst="rect">
            <a:avLst/>
          </a:prstGeom>
        </p:spPr>
        <p:txBody>
          <a:bodyPr anchor="t" rtlCol="false" tIns="0" lIns="0" bIns="0" rIns="0">
            <a:spAutoFit/>
          </a:bodyPr>
          <a:lstStyle/>
          <a:p>
            <a:pPr algn="l">
              <a:lnSpc>
                <a:spcPts val="9247"/>
              </a:lnSpc>
              <a:spcBef>
                <a:spcPct val="0"/>
              </a:spcBef>
            </a:pPr>
            <a:r>
              <a:rPr lang="en-US" sz="6605">
                <a:solidFill>
                  <a:srgbClr val="FDFDFD"/>
                </a:solidFill>
                <a:latin typeface="Open Sans Extra Bold"/>
                <a:ea typeface="Open Sans Extra Bold"/>
                <a:cs typeface="Open Sans Extra Bold"/>
                <a:sym typeface="Open Sans Extra Bold"/>
              </a:rPr>
              <a:t>How CNNs See the World</a:t>
            </a:r>
          </a:p>
        </p:txBody>
      </p:sp>
      <p:sp>
        <p:nvSpPr>
          <p:cNvPr name="TextBox 12" id="12"/>
          <p:cNvSpPr txBox="true"/>
          <p:nvPr/>
        </p:nvSpPr>
        <p:spPr>
          <a:xfrm rot="0">
            <a:off x="1028700" y="2707754"/>
            <a:ext cx="10659190" cy="1326818"/>
          </a:xfrm>
          <a:prstGeom prst="rect">
            <a:avLst/>
          </a:prstGeom>
        </p:spPr>
        <p:txBody>
          <a:bodyPr anchor="t" rtlCol="false" tIns="0" lIns="0" bIns="0" rIns="0">
            <a:spAutoFit/>
          </a:bodyPr>
          <a:lstStyle/>
          <a:p>
            <a:pPr algn="l">
              <a:lnSpc>
                <a:spcPts val="3518"/>
              </a:lnSpc>
            </a:pPr>
            <a:r>
              <a:rPr lang="en-US" sz="2513" spc="-50">
                <a:solidFill>
                  <a:srgbClr val="FDFDFD"/>
                </a:solidFill>
                <a:latin typeface="Poppins"/>
                <a:ea typeface="Poppins"/>
                <a:cs typeface="Poppins"/>
                <a:sym typeface="Poppins"/>
              </a:rPr>
              <a:t>St</a:t>
            </a:r>
            <a:r>
              <a:rPr lang="en-US" sz="2513" spc="-50" strike="noStrike" u="none">
                <a:solidFill>
                  <a:srgbClr val="FDFDFD"/>
                </a:solidFill>
                <a:latin typeface="Poppins"/>
                <a:ea typeface="Poppins"/>
                <a:cs typeface="Poppins"/>
                <a:sym typeface="Poppins"/>
              </a:rPr>
              <a:t>rength: Automatically learns spatial hierarchies without manual feature engineering.</a:t>
            </a:r>
          </a:p>
          <a:p>
            <a:pPr algn="l">
              <a:lnSpc>
                <a:spcPts val="3518"/>
              </a:lnSpc>
            </a:pPr>
          </a:p>
        </p:txBody>
      </p:sp>
      <p:sp>
        <p:nvSpPr>
          <p:cNvPr name="TextBox 13" id="13"/>
          <p:cNvSpPr txBox="true"/>
          <p:nvPr/>
        </p:nvSpPr>
        <p:spPr>
          <a:xfrm rot="0">
            <a:off x="13492826" y="933450"/>
            <a:ext cx="4161784" cy="1103026"/>
          </a:xfrm>
          <a:prstGeom prst="rect">
            <a:avLst/>
          </a:prstGeom>
        </p:spPr>
        <p:txBody>
          <a:bodyPr anchor="t" rtlCol="false" tIns="0" lIns="0" bIns="0" rIns="0">
            <a:spAutoFit/>
          </a:bodyPr>
          <a:lstStyle/>
          <a:p>
            <a:pPr algn="ctr">
              <a:lnSpc>
                <a:spcPts val="4303"/>
              </a:lnSpc>
            </a:pPr>
            <a:r>
              <a:rPr lang="en-US" sz="3073" spc="-61">
                <a:solidFill>
                  <a:srgbClr val="145DA0"/>
                </a:solidFill>
                <a:latin typeface="Poppins"/>
                <a:ea typeface="Poppins"/>
                <a:cs typeface="Poppins"/>
                <a:sym typeface="Poppins"/>
              </a:rPr>
              <a:t>Mimics the human visual cortex.</a:t>
            </a:r>
          </a:p>
        </p:txBody>
      </p:sp>
      <p:sp>
        <p:nvSpPr>
          <p:cNvPr name="TextBox 14" id="14"/>
          <p:cNvSpPr txBox="true"/>
          <p:nvPr/>
        </p:nvSpPr>
        <p:spPr>
          <a:xfrm rot="0">
            <a:off x="1028700" y="923925"/>
            <a:ext cx="7453950" cy="396030"/>
          </a:xfrm>
          <a:prstGeom prst="rect">
            <a:avLst/>
          </a:prstGeom>
        </p:spPr>
        <p:txBody>
          <a:bodyPr anchor="t" rtlCol="false" tIns="0" lIns="0" bIns="0" rIns="0">
            <a:spAutoFit/>
          </a:bodyPr>
          <a:lstStyle/>
          <a:p>
            <a:pPr algn="l" marL="0" indent="0" lvl="0">
              <a:lnSpc>
                <a:spcPts val="3371"/>
              </a:lnSpc>
              <a:spcBef>
                <a:spcPct val="0"/>
              </a:spcBef>
            </a:pPr>
            <a:r>
              <a:rPr lang="en-US" b="true" sz="2408">
                <a:solidFill>
                  <a:srgbClr val="FDFDFD"/>
                </a:solidFill>
                <a:latin typeface="Montserrat Medium"/>
                <a:ea typeface="Montserrat Medium"/>
                <a:cs typeface="Montserrat Medium"/>
                <a:sym typeface="Montserrat Medium"/>
              </a:rPr>
              <a:t>Convolutional Neural Network</a:t>
            </a:r>
          </a:p>
        </p:txBody>
      </p:sp>
      <p:sp>
        <p:nvSpPr>
          <p:cNvPr name="TextBox 15" id="15"/>
          <p:cNvSpPr txBox="true"/>
          <p:nvPr/>
        </p:nvSpPr>
        <p:spPr>
          <a:xfrm rot="0">
            <a:off x="13495836" y="2932320"/>
            <a:ext cx="4161784" cy="2188876"/>
          </a:xfrm>
          <a:prstGeom prst="rect">
            <a:avLst/>
          </a:prstGeom>
        </p:spPr>
        <p:txBody>
          <a:bodyPr anchor="t" rtlCol="false" tIns="0" lIns="0" bIns="0" rIns="0">
            <a:spAutoFit/>
          </a:bodyPr>
          <a:lstStyle/>
          <a:p>
            <a:pPr algn="ctr">
              <a:lnSpc>
                <a:spcPts val="4303"/>
              </a:lnSpc>
            </a:pPr>
            <a:r>
              <a:rPr lang="en-US" sz="3073" spc="-61">
                <a:solidFill>
                  <a:srgbClr val="145DA0"/>
                </a:solidFill>
                <a:latin typeface="Poppins"/>
                <a:ea typeface="Poppins"/>
                <a:cs typeface="Poppins"/>
                <a:sym typeface="Poppins"/>
              </a:rPr>
              <a:t>Utilizes convolution layers to detect edges, textures, and shapes.</a:t>
            </a:r>
          </a:p>
        </p:txBody>
      </p:sp>
      <p:sp>
        <p:nvSpPr>
          <p:cNvPr name="TextBox 16" id="16"/>
          <p:cNvSpPr txBox="true"/>
          <p:nvPr/>
        </p:nvSpPr>
        <p:spPr>
          <a:xfrm rot="0">
            <a:off x="13495836" y="6045121"/>
            <a:ext cx="4161784" cy="3815110"/>
          </a:xfrm>
          <a:prstGeom prst="rect">
            <a:avLst/>
          </a:prstGeom>
        </p:spPr>
        <p:txBody>
          <a:bodyPr anchor="t" rtlCol="false" tIns="0" lIns="0" bIns="0" rIns="0">
            <a:spAutoFit/>
          </a:bodyPr>
          <a:lstStyle/>
          <a:p>
            <a:pPr algn="l">
              <a:lnSpc>
                <a:spcPts val="3183"/>
              </a:lnSpc>
            </a:pPr>
            <a:r>
              <a:rPr lang="en-US" sz="2273" spc="-45">
                <a:solidFill>
                  <a:srgbClr val="145DA0"/>
                </a:solidFill>
                <a:latin typeface="Poppins"/>
                <a:ea typeface="Poppins"/>
                <a:cs typeface="Poppins"/>
                <a:sym typeface="Poppins"/>
              </a:rPr>
              <a:t>Key stages:</a:t>
            </a:r>
          </a:p>
          <a:p>
            <a:pPr algn="l" marL="490916" indent="-245458" lvl="1">
              <a:lnSpc>
                <a:spcPts val="3183"/>
              </a:lnSpc>
              <a:buAutoNum type="arabicPeriod" startAt="1"/>
            </a:pPr>
            <a:r>
              <a:rPr lang="en-US" sz="2273" spc="-45">
                <a:solidFill>
                  <a:srgbClr val="145DA0"/>
                </a:solidFill>
                <a:latin typeface="Poppins"/>
                <a:ea typeface="Poppins"/>
                <a:cs typeface="Poppins"/>
                <a:sym typeface="Poppins"/>
              </a:rPr>
              <a:t>Convolution: Feature extraction.</a:t>
            </a:r>
          </a:p>
          <a:p>
            <a:pPr algn="l" marL="490916" indent="-245458" lvl="1">
              <a:lnSpc>
                <a:spcPts val="3183"/>
              </a:lnSpc>
              <a:buAutoNum type="arabicPeriod" startAt="1"/>
            </a:pPr>
            <a:r>
              <a:rPr lang="en-US" sz="2273" spc="-45">
                <a:solidFill>
                  <a:srgbClr val="145DA0"/>
                </a:solidFill>
                <a:latin typeface="Poppins"/>
                <a:ea typeface="Poppins"/>
                <a:cs typeface="Poppins"/>
                <a:sym typeface="Poppins"/>
              </a:rPr>
              <a:t>Pooling: Dimensionality reduction while preserving key information.</a:t>
            </a:r>
          </a:p>
          <a:p>
            <a:pPr algn="l" marL="490916" indent="-245458" lvl="1">
              <a:lnSpc>
                <a:spcPts val="3183"/>
              </a:lnSpc>
              <a:buAutoNum type="arabicPeriod" startAt="1"/>
            </a:pPr>
            <a:r>
              <a:rPr lang="en-US" sz="2273" spc="-45">
                <a:solidFill>
                  <a:srgbClr val="145DA0"/>
                </a:solidFill>
                <a:latin typeface="Poppins"/>
                <a:ea typeface="Poppins"/>
                <a:cs typeface="Poppins"/>
                <a:sym typeface="Poppins"/>
              </a:rPr>
              <a:t>Fully Connected Layers: Decision-making based on extracted features.</a:t>
            </a:r>
          </a:p>
          <a:p>
            <a:pPr algn="l">
              <a:lnSpc>
                <a:spcPts val="1503"/>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6656283" y="-2445901"/>
            <a:ext cx="15178802" cy="1517880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145DA0"/>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6007842" y="-1797460"/>
            <a:ext cx="13881919" cy="1388191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7905455" y="2656032"/>
            <a:ext cx="373607" cy="37360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10" id="10"/>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11" id="11"/>
          <p:cNvGrpSpPr/>
          <p:nvPr/>
        </p:nvGrpSpPr>
        <p:grpSpPr>
          <a:xfrm rot="0">
            <a:off x="8315313" y="4180490"/>
            <a:ext cx="373607" cy="373607"/>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13" id="13"/>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14" id="14"/>
          <p:cNvGrpSpPr/>
          <p:nvPr/>
        </p:nvGrpSpPr>
        <p:grpSpPr>
          <a:xfrm rot="0">
            <a:off x="7944228" y="7402839"/>
            <a:ext cx="373607" cy="373607"/>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16" id="16"/>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17" id="17"/>
          <p:cNvGrpSpPr/>
          <p:nvPr/>
        </p:nvGrpSpPr>
        <p:grpSpPr>
          <a:xfrm rot="0">
            <a:off x="8309460" y="5760481"/>
            <a:ext cx="373607" cy="373607"/>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19" id="19"/>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
        <p:nvSpPr>
          <p:cNvPr name="Freeform 20" id="20"/>
          <p:cNvSpPr/>
          <p:nvPr/>
        </p:nvSpPr>
        <p:spPr>
          <a:xfrm flipH="false" flipV="false" rot="0">
            <a:off x="9254638" y="587845"/>
            <a:ext cx="8099912" cy="4070206"/>
          </a:xfrm>
          <a:custGeom>
            <a:avLst/>
            <a:gdLst/>
            <a:ahLst/>
            <a:cxnLst/>
            <a:rect r="r" b="b" t="t" l="l"/>
            <a:pathLst>
              <a:path h="4070206" w="8099912">
                <a:moveTo>
                  <a:pt x="0" y="0"/>
                </a:moveTo>
                <a:lnTo>
                  <a:pt x="8099912" y="0"/>
                </a:lnTo>
                <a:lnTo>
                  <a:pt x="8099912" y="4070206"/>
                </a:lnTo>
                <a:lnTo>
                  <a:pt x="0" y="4070206"/>
                </a:lnTo>
                <a:lnTo>
                  <a:pt x="0" y="0"/>
                </a:lnTo>
                <a:close/>
              </a:path>
            </a:pathLst>
          </a:custGeom>
          <a:blipFill>
            <a:blip r:embed="rId2"/>
            <a:stretch>
              <a:fillRect l="0" t="0" r="0" b="0"/>
            </a:stretch>
          </a:blipFill>
        </p:spPr>
      </p:sp>
      <p:sp>
        <p:nvSpPr>
          <p:cNvPr name="Freeform 21" id="21"/>
          <p:cNvSpPr/>
          <p:nvPr/>
        </p:nvSpPr>
        <p:spPr>
          <a:xfrm flipH="false" flipV="false" rot="0">
            <a:off x="9254638" y="4988251"/>
            <a:ext cx="8099912" cy="4667574"/>
          </a:xfrm>
          <a:custGeom>
            <a:avLst/>
            <a:gdLst/>
            <a:ahLst/>
            <a:cxnLst/>
            <a:rect r="r" b="b" t="t" l="l"/>
            <a:pathLst>
              <a:path h="4667574" w="8099912">
                <a:moveTo>
                  <a:pt x="0" y="0"/>
                </a:moveTo>
                <a:lnTo>
                  <a:pt x="8099912" y="0"/>
                </a:lnTo>
                <a:lnTo>
                  <a:pt x="8099912" y="4667575"/>
                </a:lnTo>
                <a:lnTo>
                  <a:pt x="0" y="4667575"/>
                </a:lnTo>
                <a:lnTo>
                  <a:pt x="0" y="0"/>
                </a:lnTo>
                <a:close/>
              </a:path>
            </a:pathLst>
          </a:custGeom>
          <a:blipFill>
            <a:blip r:embed="rId3"/>
            <a:stretch>
              <a:fillRect l="0" t="0" r="0" b="0"/>
            </a:stretch>
          </a:blipFill>
        </p:spPr>
      </p:sp>
      <p:sp>
        <p:nvSpPr>
          <p:cNvPr name="TextBox 22" id="22"/>
          <p:cNvSpPr txBox="true"/>
          <p:nvPr/>
        </p:nvSpPr>
        <p:spPr>
          <a:xfrm rot="0">
            <a:off x="687929" y="1682266"/>
            <a:ext cx="6054661" cy="1631325"/>
          </a:xfrm>
          <a:prstGeom prst="rect">
            <a:avLst/>
          </a:prstGeom>
        </p:spPr>
        <p:txBody>
          <a:bodyPr anchor="t" rtlCol="false" tIns="0" lIns="0" bIns="0" rIns="0">
            <a:spAutoFit/>
          </a:bodyPr>
          <a:lstStyle/>
          <a:p>
            <a:pPr algn="l" marL="0" indent="0" lvl="0">
              <a:lnSpc>
                <a:spcPts val="6553"/>
              </a:lnSpc>
              <a:spcBef>
                <a:spcPct val="0"/>
              </a:spcBef>
            </a:pPr>
            <a:r>
              <a:rPr lang="en-US" sz="4680">
                <a:solidFill>
                  <a:srgbClr val="FDFDFD"/>
                </a:solidFill>
                <a:latin typeface="Open Sans Extra Bold"/>
                <a:ea typeface="Open Sans Extra Bold"/>
                <a:cs typeface="Open Sans Extra Bold"/>
                <a:sym typeface="Open Sans Extra Bold"/>
              </a:rPr>
              <a:t>Fine-Tuning the Learning Process</a:t>
            </a:r>
          </a:p>
        </p:txBody>
      </p:sp>
      <p:sp>
        <p:nvSpPr>
          <p:cNvPr name="TextBox 23" id="23"/>
          <p:cNvSpPr txBox="true"/>
          <p:nvPr/>
        </p:nvSpPr>
        <p:spPr>
          <a:xfrm rot="0">
            <a:off x="687929" y="3814603"/>
            <a:ext cx="5885945" cy="5831697"/>
          </a:xfrm>
          <a:prstGeom prst="rect">
            <a:avLst/>
          </a:prstGeom>
        </p:spPr>
        <p:txBody>
          <a:bodyPr anchor="t" rtlCol="false" tIns="0" lIns="0" bIns="0" rIns="0">
            <a:spAutoFit/>
          </a:bodyPr>
          <a:lstStyle/>
          <a:p>
            <a:pPr algn="l" marL="546356" indent="-273178" lvl="1">
              <a:lnSpc>
                <a:spcPts val="3542"/>
              </a:lnSpc>
              <a:buFont typeface="Arial"/>
              <a:buChar char="•"/>
            </a:pPr>
            <a:r>
              <a:rPr lang="en-US" b="true" sz="2530" spc="-50">
                <a:solidFill>
                  <a:srgbClr val="FDFDFD"/>
                </a:solidFill>
                <a:latin typeface="Poppins Bold"/>
                <a:ea typeface="Poppins Bold"/>
                <a:cs typeface="Poppins Bold"/>
                <a:sym typeface="Poppins Bold"/>
              </a:rPr>
              <a:t>O</a:t>
            </a:r>
            <a:r>
              <a:rPr lang="en-US" b="true" sz="2530" spc="-50" strike="noStrike" u="none">
                <a:solidFill>
                  <a:srgbClr val="FDFDFD"/>
                </a:solidFill>
                <a:latin typeface="Poppins Bold"/>
                <a:ea typeface="Poppins Bold"/>
                <a:cs typeface="Poppins Bold"/>
                <a:sym typeface="Poppins Bold"/>
              </a:rPr>
              <a:t>ptimizer</a:t>
            </a:r>
            <a:r>
              <a:rPr lang="en-US" sz="2530" spc="-50" strike="noStrike" u="none">
                <a:solidFill>
                  <a:srgbClr val="FDFDFD"/>
                </a:solidFill>
                <a:latin typeface="Poppins"/>
                <a:ea typeface="Poppins"/>
                <a:cs typeface="Poppins"/>
                <a:sym typeface="Poppins"/>
              </a:rPr>
              <a:t>: Adam (Adaptive Moment Estimation) for fast and efficient learning.</a:t>
            </a:r>
          </a:p>
          <a:p>
            <a:pPr algn="l" marL="546356" indent="-273178" lvl="1">
              <a:lnSpc>
                <a:spcPts val="3542"/>
              </a:lnSpc>
              <a:buFont typeface="Arial"/>
              <a:buChar char="•"/>
            </a:pPr>
            <a:r>
              <a:rPr lang="en-US" b="true" sz="2530" spc="-50" strike="noStrike" u="none">
                <a:solidFill>
                  <a:srgbClr val="FDFDFD"/>
                </a:solidFill>
                <a:latin typeface="Poppins Bold"/>
                <a:ea typeface="Poppins Bold"/>
                <a:cs typeface="Poppins Bold"/>
                <a:sym typeface="Poppins Bold"/>
              </a:rPr>
              <a:t>Loss Function</a:t>
            </a:r>
            <a:r>
              <a:rPr lang="en-US" sz="2530" spc="-50" strike="noStrike" u="none">
                <a:solidFill>
                  <a:srgbClr val="FDFDFD"/>
                </a:solidFill>
                <a:latin typeface="Poppins"/>
                <a:ea typeface="Poppins"/>
                <a:cs typeface="Poppins"/>
                <a:sym typeface="Poppins"/>
              </a:rPr>
              <a:t>: Sparse Categorical Crossentropy to handle integer labels effectively.</a:t>
            </a:r>
          </a:p>
          <a:p>
            <a:pPr algn="l" marL="546356" indent="-273178" lvl="1">
              <a:lnSpc>
                <a:spcPts val="3542"/>
              </a:lnSpc>
              <a:buFont typeface="Arial"/>
              <a:buChar char="•"/>
            </a:pPr>
            <a:r>
              <a:rPr lang="en-US" b="true" sz="2530" spc="-50" strike="noStrike" u="none">
                <a:solidFill>
                  <a:srgbClr val="FDFDFD"/>
                </a:solidFill>
                <a:latin typeface="Poppins Bold"/>
                <a:ea typeface="Poppins Bold"/>
                <a:cs typeface="Poppins Bold"/>
                <a:sym typeface="Poppins Bold"/>
              </a:rPr>
              <a:t>Metric</a:t>
            </a:r>
            <a:r>
              <a:rPr lang="en-US" sz="2530" spc="-50" strike="noStrike" u="none">
                <a:solidFill>
                  <a:srgbClr val="FDFDFD"/>
                </a:solidFill>
                <a:latin typeface="Poppins"/>
                <a:ea typeface="Poppins"/>
                <a:cs typeface="Poppins"/>
                <a:sym typeface="Poppins"/>
              </a:rPr>
              <a:t>: Accuracy as a straightforward performance measure.</a:t>
            </a:r>
          </a:p>
          <a:p>
            <a:pPr algn="l" marL="546356" indent="-273178" lvl="1">
              <a:lnSpc>
                <a:spcPts val="3542"/>
              </a:lnSpc>
              <a:buFont typeface="Arial"/>
              <a:buChar char="•"/>
            </a:pPr>
            <a:r>
              <a:rPr lang="en-US" b="true" sz="2530" spc="-50" strike="noStrike" u="none">
                <a:solidFill>
                  <a:srgbClr val="FDFDFD"/>
                </a:solidFill>
                <a:latin typeface="Poppins Bold"/>
                <a:ea typeface="Poppins Bold"/>
                <a:cs typeface="Poppins Bold"/>
                <a:sym typeface="Poppins Bold"/>
              </a:rPr>
              <a:t>Hyperparameters</a:t>
            </a:r>
            <a:r>
              <a:rPr lang="en-US" sz="2530" spc="-50" strike="noStrike" u="none">
                <a:solidFill>
                  <a:srgbClr val="FDFDFD"/>
                </a:solidFill>
                <a:latin typeface="Poppins"/>
                <a:ea typeface="Poppins"/>
                <a:cs typeface="Poppins"/>
                <a:sym typeface="Poppins"/>
              </a:rPr>
              <a:t>:</a:t>
            </a:r>
          </a:p>
          <a:p>
            <a:pPr algn="l" marL="1092712" indent="-364237" lvl="2">
              <a:lnSpc>
                <a:spcPts val="3542"/>
              </a:lnSpc>
              <a:buFont typeface="Arial"/>
              <a:buChar char="⚬"/>
            </a:pPr>
            <a:r>
              <a:rPr lang="en-US" sz="2530" spc="-50" strike="noStrike" u="none">
                <a:solidFill>
                  <a:srgbClr val="FDFDFD"/>
                </a:solidFill>
                <a:latin typeface="Poppins"/>
                <a:ea typeface="Poppins"/>
                <a:cs typeface="Poppins"/>
                <a:sym typeface="Poppins"/>
              </a:rPr>
              <a:t>Batch size: 32.</a:t>
            </a:r>
          </a:p>
          <a:p>
            <a:pPr algn="l" marL="1092712" indent="-364237" lvl="2">
              <a:lnSpc>
                <a:spcPts val="3542"/>
              </a:lnSpc>
              <a:buFont typeface="Arial"/>
              <a:buChar char="⚬"/>
            </a:pPr>
            <a:r>
              <a:rPr lang="en-US" sz="2530" spc="-50" strike="noStrike" u="none">
                <a:solidFill>
                  <a:srgbClr val="FDFDFD"/>
                </a:solidFill>
                <a:latin typeface="Poppins"/>
                <a:ea typeface="Poppins"/>
                <a:cs typeface="Poppins"/>
                <a:sym typeface="Poppins"/>
              </a:rPr>
              <a:t>Epochs: 10.</a:t>
            </a:r>
          </a:p>
          <a:p>
            <a:pPr algn="l">
              <a:lnSpc>
                <a:spcPts val="3542"/>
              </a:lnSpc>
            </a:pPr>
          </a:p>
        </p:txBody>
      </p:sp>
      <p:sp>
        <p:nvSpPr>
          <p:cNvPr name="TextBox 24" id="24"/>
          <p:cNvSpPr txBox="true"/>
          <p:nvPr/>
        </p:nvSpPr>
        <p:spPr>
          <a:xfrm rot="0">
            <a:off x="687929" y="1121299"/>
            <a:ext cx="7453950" cy="396030"/>
          </a:xfrm>
          <a:prstGeom prst="rect">
            <a:avLst/>
          </a:prstGeom>
        </p:spPr>
        <p:txBody>
          <a:bodyPr anchor="t" rtlCol="false" tIns="0" lIns="0" bIns="0" rIns="0">
            <a:spAutoFit/>
          </a:bodyPr>
          <a:lstStyle/>
          <a:p>
            <a:pPr algn="l" marL="0" indent="0" lvl="0">
              <a:lnSpc>
                <a:spcPts val="3371"/>
              </a:lnSpc>
              <a:spcBef>
                <a:spcPct val="0"/>
              </a:spcBef>
            </a:pPr>
            <a:r>
              <a:rPr lang="en-US" b="true" sz="2408">
                <a:solidFill>
                  <a:srgbClr val="FDFDFD"/>
                </a:solidFill>
                <a:latin typeface="Montserrat Medium"/>
                <a:ea typeface="Montserrat Medium"/>
                <a:cs typeface="Montserrat Medium"/>
                <a:sym typeface="Montserrat Medium"/>
              </a:rPr>
              <a:t>Optimization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247242" y="242294"/>
            <a:ext cx="17793515" cy="9802411"/>
            <a:chOff x="0" y="0"/>
            <a:chExt cx="4982580" cy="2744893"/>
          </a:xfrm>
        </p:grpSpPr>
        <p:sp>
          <p:nvSpPr>
            <p:cNvPr name="Freeform 3" id="3"/>
            <p:cNvSpPr/>
            <p:nvPr/>
          </p:nvSpPr>
          <p:spPr>
            <a:xfrm flipH="false" flipV="false" rot="0">
              <a:off x="0" y="0"/>
              <a:ext cx="4982580" cy="2744893"/>
            </a:xfrm>
            <a:custGeom>
              <a:avLst/>
              <a:gdLst/>
              <a:ahLst/>
              <a:cxnLst/>
              <a:rect r="r" b="b" t="t" l="l"/>
              <a:pathLst>
                <a:path h="2744893" w="4982580">
                  <a:moveTo>
                    <a:pt x="0" y="0"/>
                  </a:moveTo>
                  <a:lnTo>
                    <a:pt x="4982580" y="0"/>
                  </a:lnTo>
                  <a:lnTo>
                    <a:pt x="4982580" y="2744893"/>
                  </a:lnTo>
                  <a:lnTo>
                    <a:pt x="0" y="2744893"/>
                  </a:lnTo>
                  <a:close/>
                </a:path>
              </a:pathLst>
            </a:custGeom>
            <a:solidFill>
              <a:srgbClr val="000000">
                <a:alpha val="0"/>
              </a:srgbClr>
            </a:solidFill>
            <a:ln w="228600" cap="sq">
              <a:solidFill>
                <a:srgbClr val="145DA0"/>
              </a:solidFill>
              <a:prstDash val="solid"/>
              <a:miter/>
            </a:ln>
          </p:spPr>
        </p:sp>
        <p:sp>
          <p:nvSpPr>
            <p:cNvPr name="TextBox 4" id="4"/>
            <p:cNvSpPr txBox="true"/>
            <p:nvPr/>
          </p:nvSpPr>
          <p:spPr>
            <a:xfrm>
              <a:off x="0" y="-38100"/>
              <a:ext cx="4982580" cy="2782993"/>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Freeform 5" id="5"/>
          <p:cNvSpPr/>
          <p:nvPr/>
        </p:nvSpPr>
        <p:spPr>
          <a:xfrm flipH="false" flipV="false" rot="0">
            <a:off x="1366529" y="5143500"/>
            <a:ext cx="7554854" cy="3975742"/>
          </a:xfrm>
          <a:custGeom>
            <a:avLst/>
            <a:gdLst/>
            <a:ahLst/>
            <a:cxnLst/>
            <a:rect r="r" b="b" t="t" l="l"/>
            <a:pathLst>
              <a:path h="3975742" w="7554854">
                <a:moveTo>
                  <a:pt x="0" y="0"/>
                </a:moveTo>
                <a:lnTo>
                  <a:pt x="7554853" y="0"/>
                </a:lnTo>
                <a:lnTo>
                  <a:pt x="7554853" y="3975742"/>
                </a:lnTo>
                <a:lnTo>
                  <a:pt x="0" y="3975742"/>
                </a:lnTo>
                <a:lnTo>
                  <a:pt x="0" y="0"/>
                </a:lnTo>
                <a:close/>
              </a:path>
            </a:pathLst>
          </a:custGeom>
          <a:blipFill>
            <a:blip r:embed="rId2"/>
            <a:stretch>
              <a:fillRect l="0" t="0" r="0" b="0"/>
            </a:stretch>
          </a:blipFill>
        </p:spPr>
      </p:sp>
      <p:sp>
        <p:nvSpPr>
          <p:cNvPr name="Freeform 6" id="6"/>
          <p:cNvSpPr/>
          <p:nvPr/>
        </p:nvSpPr>
        <p:spPr>
          <a:xfrm flipH="false" flipV="false" rot="0">
            <a:off x="9399646" y="5225160"/>
            <a:ext cx="7554854" cy="2115359"/>
          </a:xfrm>
          <a:custGeom>
            <a:avLst/>
            <a:gdLst/>
            <a:ahLst/>
            <a:cxnLst/>
            <a:rect r="r" b="b" t="t" l="l"/>
            <a:pathLst>
              <a:path h="2115359" w="7554854">
                <a:moveTo>
                  <a:pt x="0" y="0"/>
                </a:moveTo>
                <a:lnTo>
                  <a:pt x="7554854" y="0"/>
                </a:lnTo>
                <a:lnTo>
                  <a:pt x="7554854" y="2115359"/>
                </a:lnTo>
                <a:lnTo>
                  <a:pt x="0" y="2115359"/>
                </a:lnTo>
                <a:lnTo>
                  <a:pt x="0" y="0"/>
                </a:lnTo>
                <a:close/>
              </a:path>
            </a:pathLst>
          </a:custGeom>
          <a:blipFill>
            <a:blip r:embed="rId3"/>
            <a:stretch>
              <a:fillRect l="0" t="0" r="0" b="0"/>
            </a:stretch>
          </a:blipFill>
        </p:spPr>
      </p:sp>
      <p:sp>
        <p:nvSpPr>
          <p:cNvPr name="TextBox 7" id="7"/>
          <p:cNvSpPr txBox="true"/>
          <p:nvPr/>
        </p:nvSpPr>
        <p:spPr>
          <a:xfrm rot="0">
            <a:off x="3572267" y="1766123"/>
            <a:ext cx="11143467" cy="771523"/>
          </a:xfrm>
          <a:prstGeom prst="rect">
            <a:avLst/>
          </a:prstGeom>
        </p:spPr>
        <p:txBody>
          <a:bodyPr anchor="t" rtlCol="false" tIns="0" lIns="0" bIns="0" rIns="0">
            <a:spAutoFit/>
          </a:bodyPr>
          <a:lstStyle/>
          <a:p>
            <a:pPr algn="ctr" marL="0" indent="0" lvl="0">
              <a:lnSpc>
                <a:spcPts val="6300"/>
              </a:lnSpc>
              <a:spcBef>
                <a:spcPct val="0"/>
              </a:spcBef>
            </a:pPr>
            <a:r>
              <a:rPr lang="en-US" sz="4500">
                <a:solidFill>
                  <a:srgbClr val="051D40"/>
                </a:solidFill>
                <a:latin typeface="Open Sans Extra Bold"/>
                <a:ea typeface="Open Sans Extra Bold"/>
                <a:cs typeface="Open Sans Extra Bold"/>
                <a:sym typeface="Open Sans Extra Bold"/>
              </a:rPr>
              <a:t>Activating Neurons in the Network</a:t>
            </a:r>
          </a:p>
        </p:txBody>
      </p:sp>
      <p:sp>
        <p:nvSpPr>
          <p:cNvPr name="TextBox 8" id="8"/>
          <p:cNvSpPr txBox="true"/>
          <p:nvPr/>
        </p:nvSpPr>
        <p:spPr>
          <a:xfrm rot="0">
            <a:off x="3572267" y="1279716"/>
            <a:ext cx="11143467" cy="438782"/>
          </a:xfrm>
          <a:prstGeom prst="rect">
            <a:avLst/>
          </a:prstGeom>
        </p:spPr>
        <p:txBody>
          <a:bodyPr anchor="t" rtlCol="false" tIns="0" lIns="0" bIns="0" rIns="0">
            <a:spAutoFit/>
          </a:bodyPr>
          <a:lstStyle/>
          <a:p>
            <a:pPr algn="ctr" marL="0" indent="0" lvl="0">
              <a:lnSpc>
                <a:spcPts val="3640"/>
              </a:lnSpc>
              <a:spcBef>
                <a:spcPct val="0"/>
              </a:spcBef>
            </a:pPr>
            <a:r>
              <a:rPr lang="en-US" b="true" sz="2600">
                <a:solidFill>
                  <a:srgbClr val="051D40"/>
                </a:solidFill>
                <a:latin typeface="Montserrat Medium"/>
                <a:ea typeface="Montserrat Medium"/>
                <a:cs typeface="Montserrat Medium"/>
                <a:sym typeface="Montserrat Medium"/>
              </a:rPr>
              <a:t>Activation Functions</a:t>
            </a:r>
          </a:p>
        </p:txBody>
      </p:sp>
      <p:sp>
        <p:nvSpPr>
          <p:cNvPr name="TextBox 9" id="9"/>
          <p:cNvSpPr txBox="true"/>
          <p:nvPr/>
        </p:nvSpPr>
        <p:spPr>
          <a:xfrm rot="0">
            <a:off x="1366529" y="3123944"/>
            <a:ext cx="7554854" cy="1682115"/>
          </a:xfrm>
          <a:prstGeom prst="rect">
            <a:avLst/>
          </a:prstGeom>
        </p:spPr>
        <p:txBody>
          <a:bodyPr anchor="t" rtlCol="false" tIns="0" lIns="0" bIns="0" rIns="0">
            <a:spAutoFit/>
          </a:bodyPr>
          <a:lstStyle/>
          <a:p>
            <a:pPr algn="l">
              <a:lnSpc>
                <a:spcPts val="3359"/>
              </a:lnSpc>
              <a:spcBef>
                <a:spcPct val="0"/>
              </a:spcBef>
            </a:pPr>
            <a:r>
              <a:rPr lang="en-US" b="true" sz="2399">
                <a:solidFill>
                  <a:srgbClr val="051D40"/>
                </a:solidFill>
                <a:latin typeface="Poppins Bold"/>
                <a:ea typeface="Poppins Bold"/>
                <a:cs typeface="Poppins Bold"/>
                <a:sym typeface="Poppins Bold"/>
              </a:rPr>
              <a:t>ReLU (Rectified Linear Unit)</a:t>
            </a:r>
            <a:r>
              <a:rPr lang="en-US" sz="2399">
                <a:solidFill>
                  <a:srgbClr val="051D40"/>
                </a:solidFill>
                <a:latin typeface="Poppins"/>
                <a:ea typeface="Poppins"/>
                <a:cs typeface="Poppins"/>
                <a:sym typeface="Poppins"/>
              </a:rPr>
              <a:t>:</a:t>
            </a:r>
          </a:p>
          <a:p>
            <a:pPr algn="l" marL="518157" indent="-259078" lvl="1">
              <a:lnSpc>
                <a:spcPts val="3359"/>
              </a:lnSpc>
              <a:spcBef>
                <a:spcPct val="0"/>
              </a:spcBef>
              <a:buFont typeface="Arial"/>
              <a:buChar char="•"/>
            </a:pPr>
            <a:r>
              <a:rPr lang="en-US" sz="2399">
                <a:solidFill>
                  <a:srgbClr val="051D40"/>
                </a:solidFill>
                <a:latin typeface="Poppins"/>
                <a:ea typeface="Poppins"/>
                <a:cs typeface="Poppins"/>
                <a:sym typeface="Poppins"/>
              </a:rPr>
              <a:t>Ensures non-linearity, enabling the network to learn complex patterns.</a:t>
            </a:r>
          </a:p>
          <a:p>
            <a:pPr algn="l" marL="518157" indent="-259078" lvl="1">
              <a:lnSpc>
                <a:spcPts val="3359"/>
              </a:lnSpc>
              <a:spcBef>
                <a:spcPct val="0"/>
              </a:spcBef>
              <a:buFont typeface="Arial"/>
              <a:buChar char="•"/>
            </a:pPr>
            <a:r>
              <a:rPr lang="en-US" sz="2399">
                <a:solidFill>
                  <a:srgbClr val="051D40"/>
                </a:solidFill>
                <a:latin typeface="Poppins"/>
                <a:ea typeface="Poppins"/>
                <a:cs typeface="Poppins"/>
                <a:sym typeface="Poppins"/>
              </a:rPr>
              <a:t>Formula: f(x)=max⁡(0,x).</a:t>
            </a:r>
          </a:p>
        </p:txBody>
      </p:sp>
      <p:sp>
        <p:nvSpPr>
          <p:cNvPr name="TextBox 10" id="10"/>
          <p:cNvSpPr txBox="true"/>
          <p:nvPr/>
        </p:nvSpPr>
        <p:spPr>
          <a:xfrm rot="0">
            <a:off x="9399646" y="3123944"/>
            <a:ext cx="7554854" cy="2101215"/>
          </a:xfrm>
          <a:prstGeom prst="rect">
            <a:avLst/>
          </a:prstGeom>
        </p:spPr>
        <p:txBody>
          <a:bodyPr anchor="t" rtlCol="false" tIns="0" lIns="0" bIns="0" rIns="0">
            <a:spAutoFit/>
          </a:bodyPr>
          <a:lstStyle/>
          <a:p>
            <a:pPr algn="l">
              <a:lnSpc>
                <a:spcPts val="3359"/>
              </a:lnSpc>
              <a:spcBef>
                <a:spcPct val="0"/>
              </a:spcBef>
            </a:pPr>
            <a:r>
              <a:rPr lang="en-US" b="true" sz="2399">
                <a:solidFill>
                  <a:srgbClr val="051D40"/>
                </a:solidFill>
                <a:latin typeface="Poppins Bold"/>
                <a:ea typeface="Poppins Bold"/>
                <a:cs typeface="Poppins Bold"/>
                <a:sym typeface="Poppins Bold"/>
              </a:rPr>
              <a:t>So</a:t>
            </a:r>
            <a:r>
              <a:rPr lang="en-US" b="true" sz="2399">
                <a:solidFill>
                  <a:srgbClr val="051D40"/>
                </a:solidFill>
                <a:latin typeface="Poppins Bold"/>
                <a:ea typeface="Poppins Bold"/>
                <a:cs typeface="Poppins Bold"/>
                <a:sym typeface="Poppins Bold"/>
              </a:rPr>
              <a:t>ftmax:</a:t>
            </a:r>
          </a:p>
          <a:p>
            <a:pPr algn="l" marL="518157" indent="-259078" lvl="1">
              <a:lnSpc>
                <a:spcPts val="3359"/>
              </a:lnSpc>
              <a:spcBef>
                <a:spcPct val="0"/>
              </a:spcBef>
              <a:buFont typeface="Arial"/>
              <a:buChar char="•"/>
            </a:pPr>
            <a:r>
              <a:rPr lang="en-US" sz="2399">
                <a:solidFill>
                  <a:srgbClr val="051D40"/>
                </a:solidFill>
                <a:latin typeface="Poppins"/>
                <a:ea typeface="Poppins"/>
                <a:cs typeface="Poppins"/>
                <a:sym typeface="Poppins"/>
              </a:rPr>
              <a:t>Converts logits into probabilities for multi-class classification.</a:t>
            </a:r>
          </a:p>
          <a:p>
            <a:pPr algn="l" marL="518157" indent="-259078" lvl="1">
              <a:lnSpc>
                <a:spcPts val="3359"/>
              </a:lnSpc>
              <a:spcBef>
                <a:spcPct val="0"/>
              </a:spcBef>
              <a:buFont typeface="Arial"/>
              <a:buChar char="•"/>
            </a:pPr>
            <a:r>
              <a:rPr lang="en-US" sz="2399">
                <a:solidFill>
                  <a:srgbClr val="051D40"/>
                </a:solidFill>
                <a:latin typeface="Poppins"/>
                <a:ea typeface="Poppins"/>
                <a:cs typeface="Poppins"/>
                <a:sym typeface="Poppins"/>
              </a:rPr>
              <a:t>Ensures output values sum up to 1.</a:t>
            </a:r>
          </a:p>
          <a:p>
            <a:pPr algn="l">
              <a:lnSpc>
                <a:spcPts val="335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6230600" cy="8169821"/>
            <a:chOff x="0" y="0"/>
            <a:chExt cx="4544929" cy="2287731"/>
          </a:xfrm>
        </p:grpSpPr>
        <p:sp>
          <p:nvSpPr>
            <p:cNvPr name="Freeform 3" id="3"/>
            <p:cNvSpPr/>
            <p:nvPr/>
          </p:nvSpPr>
          <p:spPr>
            <a:xfrm flipH="false" flipV="false" rot="0">
              <a:off x="0" y="0"/>
              <a:ext cx="4544929" cy="2287731"/>
            </a:xfrm>
            <a:custGeom>
              <a:avLst/>
              <a:gdLst/>
              <a:ahLst/>
              <a:cxnLst/>
              <a:rect r="r" b="b" t="t" l="l"/>
              <a:pathLst>
                <a:path h="2287731" w="4544929">
                  <a:moveTo>
                    <a:pt x="0" y="0"/>
                  </a:moveTo>
                  <a:lnTo>
                    <a:pt x="4544929" y="0"/>
                  </a:lnTo>
                  <a:lnTo>
                    <a:pt x="4544929" y="2287731"/>
                  </a:lnTo>
                  <a:lnTo>
                    <a:pt x="0" y="2287731"/>
                  </a:lnTo>
                  <a:close/>
                </a:path>
              </a:pathLst>
            </a:custGeom>
            <a:solidFill>
              <a:srgbClr val="145DA0">
                <a:alpha val="95686"/>
              </a:srgbClr>
            </a:solidFill>
            <a:ln cap="sq">
              <a:noFill/>
              <a:prstDash val="solid"/>
              <a:miter/>
            </a:ln>
          </p:spPr>
        </p:sp>
        <p:sp>
          <p:nvSpPr>
            <p:cNvPr name="TextBox 4" id="4"/>
            <p:cNvSpPr txBox="true"/>
            <p:nvPr/>
          </p:nvSpPr>
          <p:spPr>
            <a:xfrm>
              <a:off x="0" y="-38100"/>
              <a:ext cx="4544929" cy="2325831"/>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5" id="5"/>
          <p:cNvGrpSpPr/>
          <p:nvPr/>
        </p:nvGrpSpPr>
        <p:grpSpPr>
          <a:xfrm rot="0">
            <a:off x="1028700" y="9198521"/>
            <a:ext cx="8115300" cy="464445"/>
            <a:chOff x="0" y="0"/>
            <a:chExt cx="2272464" cy="130055"/>
          </a:xfrm>
        </p:grpSpPr>
        <p:sp>
          <p:nvSpPr>
            <p:cNvPr name="Freeform 6" id="6"/>
            <p:cNvSpPr/>
            <p:nvPr/>
          </p:nvSpPr>
          <p:spPr>
            <a:xfrm flipH="false" flipV="false" rot="0">
              <a:off x="0" y="0"/>
              <a:ext cx="2272464" cy="130055"/>
            </a:xfrm>
            <a:custGeom>
              <a:avLst/>
              <a:gdLst/>
              <a:ahLst/>
              <a:cxnLst/>
              <a:rect r="r" b="b" t="t" l="l"/>
              <a:pathLst>
                <a:path h="130055" w="2272464">
                  <a:moveTo>
                    <a:pt x="0" y="0"/>
                  </a:moveTo>
                  <a:lnTo>
                    <a:pt x="2272464" y="0"/>
                  </a:lnTo>
                  <a:lnTo>
                    <a:pt x="2272464" y="130055"/>
                  </a:lnTo>
                  <a:lnTo>
                    <a:pt x="0" y="130055"/>
                  </a:lnTo>
                  <a:close/>
                </a:path>
              </a:pathLst>
            </a:custGeom>
            <a:solidFill>
              <a:srgbClr val="145DA0">
                <a:alpha val="48627"/>
              </a:srgbClr>
            </a:solidFill>
            <a:ln cap="sq">
              <a:noFill/>
              <a:prstDash val="solid"/>
              <a:miter/>
            </a:ln>
          </p:spPr>
        </p:sp>
        <p:sp>
          <p:nvSpPr>
            <p:cNvPr name="TextBox 7" id="7"/>
            <p:cNvSpPr txBox="true"/>
            <p:nvPr/>
          </p:nvSpPr>
          <p:spPr>
            <a:xfrm>
              <a:off x="0" y="-38100"/>
              <a:ext cx="2272464" cy="168155"/>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8" id="8"/>
          <p:cNvGrpSpPr/>
          <p:nvPr/>
        </p:nvGrpSpPr>
        <p:grpSpPr>
          <a:xfrm rot="0">
            <a:off x="15238003" y="8290589"/>
            <a:ext cx="7523780" cy="75237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1" id="11"/>
          <p:cNvGrpSpPr/>
          <p:nvPr/>
        </p:nvGrpSpPr>
        <p:grpSpPr>
          <a:xfrm rot="0">
            <a:off x="-3724222" y="-4507687"/>
            <a:ext cx="5924489" cy="592448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Freeform 14" id="14"/>
          <p:cNvSpPr/>
          <p:nvPr/>
        </p:nvSpPr>
        <p:spPr>
          <a:xfrm flipH="false" flipV="false" rot="0">
            <a:off x="7390942" y="1510398"/>
            <a:ext cx="9320526" cy="3220859"/>
          </a:xfrm>
          <a:custGeom>
            <a:avLst/>
            <a:gdLst/>
            <a:ahLst/>
            <a:cxnLst/>
            <a:rect r="r" b="b" t="t" l="l"/>
            <a:pathLst>
              <a:path h="3220859" w="9320526">
                <a:moveTo>
                  <a:pt x="0" y="0"/>
                </a:moveTo>
                <a:lnTo>
                  <a:pt x="9320526" y="0"/>
                </a:lnTo>
                <a:lnTo>
                  <a:pt x="9320526" y="3220859"/>
                </a:lnTo>
                <a:lnTo>
                  <a:pt x="0" y="3220859"/>
                </a:lnTo>
                <a:lnTo>
                  <a:pt x="0" y="0"/>
                </a:lnTo>
                <a:close/>
              </a:path>
            </a:pathLst>
          </a:custGeom>
          <a:blipFill>
            <a:blip r:embed="rId2"/>
            <a:stretch>
              <a:fillRect l="0" t="0" r="-21251" b="0"/>
            </a:stretch>
          </a:blipFill>
        </p:spPr>
      </p:sp>
      <p:sp>
        <p:nvSpPr>
          <p:cNvPr name="TextBox 15" id="15"/>
          <p:cNvSpPr txBox="true"/>
          <p:nvPr/>
        </p:nvSpPr>
        <p:spPr>
          <a:xfrm rot="0">
            <a:off x="1357253" y="2074668"/>
            <a:ext cx="5767164" cy="1978021"/>
          </a:xfrm>
          <a:prstGeom prst="rect">
            <a:avLst/>
          </a:prstGeom>
        </p:spPr>
        <p:txBody>
          <a:bodyPr anchor="t" rtlCol="false" tIns="0" lIns="0" bIns="0" rIns="0">
            <a:spAutoFit/>
          </a:bodyPr>
          <a:lstStyle/>
          <a:p>
            <a:pPr algn="l" marL="0" indent="0" lvl="0">
              <a:lnSpc>
                <a:spcPts val="7902"/>
              </a:lnSpc>
              <a:spcBef>
                <a:spcPct val="0"/>
              </a:spcBef>
            </a:pPr>
            <a:r>
              <a:rPr lang="en-US" sz="5644">
                <a:solidFill>
                  <a:srgbClr val="FDFDFD"/>
                </a:solidFill>
                <a:latin typeface="Open Sans Extra Bold"/>
                <a:ea typeface="Open Sans Extra Bold"/>
                <a:cs typeface="Open Sans Extra Bold"/>
                <a:sym typeface="Open Sans Extra Bold"/>
              </a:rPr>
              <a:t>Building Blocks of the Model</a:t>
            </a:r>
          </a:p>
        </p:txBody>
      </p:sp>
      <p:sp>
        <p:nvSpPr>
          <p:cNvPr name="TextBox 16" id="16"/>
          <p:cNvSpPr txBox="true"/>
          <p:nvPr/>
        </p:nvSpPr>
        <p:spPr>
          <a:xfrm rot="0">
            <a:off x="1357253" y="6149476"/>
            <a:ext cx="3272309" cy="1860494"/>
          </a:xfrm>
          <a:prstGeom prst="rect">
            <a:avLst/>
          </a:prstGeom>
        </p:spPr>
        <p:txBody>
          <a:bodyPr anchor="t" rtlCol="false" tIns="0" lIns="0" bIns="0" rIns="0">
            <a:spAutoFit/>
          </a:bodyPr>
          <a:lstStyle/>
          <a:p>
            <a:pPr algn="l" marL="459266" indent="-229633" lvl="1">
              <a:lnSpc>
                <a:spcPts val="2978"/>
              </a:lnSpc>
              <a:spcBef>
                <a:spcPct val="0"/>
              </a:spcBef>
              <a:buFont typeface="Arial"/>
              <a:buChar char="•"/>
            </a:pPr>
            <a:r>
              <a:rPr lang="en-US" sz="2127" spc="-42">
                <a:solidFill>
                  <a:srgbClr val="FDFDFD"/>
                </a:solidFill>
                <a:latin typeface="Poppins"/>
                <a:ea typeface="Poppins"/>
                <a:cs typeface="Poppins"/>
                <a:sym typeface="Poppins"/>
              </a:rPr>
              <a:t>Filt</a:t>
            </a:r>
            <a:r>
              <a:rPr lang="en-US" sz="2127" spc="-42" strike="noStrike" u="none">
                <a:solidFill>
                  <a:srgbClr val="FDFDFD"/>
                </a:solidFill>
                <a:latin typeface="Poppins"/>
                <a:ea typeface="Poppins"/>
                <a:cs typeface="Poppins"/>
                <a:sym typeface="Poppins"/>
              </a:rPr>
              <a:t>ers (kernels): Learn spatial patterns.</a:t>
            </a:r>
          </a:p>
          <a:p>
            <a:pPr algn="l" marL="459266" indent="-229633" lvl="1">
              <a:lnSpc>
                <a:spcPts val="2978"/>
              </a:lnSpc>
              <a:spcBef>
                <a:spcPct val="0"/>
              </a:spcBef>
              <a:buFont typeface="Arial"/>
              <a:buChar char="•"/>
            </a:pPr>
            <a:r>
              <a:rPr lang="en-US" sz="2127" spc="-42" strike="noStrike" u="none">
                <a:solidFill>
                  <a:srgbClr val="FDFDFD"/>
                </a:solidFill>
                <a:latin typeface="Poppins"/>
                <a:ea typeface="Poppins"/>
                <a:cs typeface="Poppins"/>
                <a:sym typeface="Poppins"/>
              </a:rPr>
              <a:t>Example: 32 filters of size 3×3 the first layer.</a:t>
            </a:r>
          </a:p>
          <a:p>
            <a:pPr algn="ctr" marL="0" indent="0" lvl="0">
              <a:lnSpc>
                <a:spcPts val="2978"/>
              </a:lnSpc>
              <a:spcBef>
                <a:spcPct val="0"/>
              </a:spcBef>
            </a:pPr>
          </a:p>
        </p:txBody>
      </p:sp>
      <p:sp>
        <p:nvSpPr>
          <p:cNvPr name="TextBox 17" id="17"/>
          <p:cNvSpPr txBox="true"/>
          <p:nvPr/>
        </p:nvSpPr>
        <p:spPr>
          <a:xfrm rot="0">
            <a:off x="1357253" y="5124450"/>
            <a:ext cx="3272309" cy="815340"/>
          </a:xfrm>
          <a:prstGeom prst="rect">
            <a:avLst/>
          </a:prstGeom>
        </p:spPr>
        <p:txBody>
          <a:bodyPr anchor="t" rtlCol="false" tIns="0" lIns="0" bIns="0" rIns="0">
            <a:spAutoFit/>
          </a:bodyPr>
          <a:lstStyle/>
          <a:p>
            <a:pPr algn="ctr" marL="0" indent="0" lvl="0">
              <a:lnSpc>
                <a:spcPts val="3359"/>
              </a:lnSpc>
              <a:spcBef>
                <a:spcPct val="0"/>
              </a:spcBef>
            </a:pPr>
            <a:r>
              <a:rPr lang="en-US" sz="2400">
                <a:solidFill>
                  <a:srgbClr val="FDFDFD"/>
                </a:solidFill>
                <a:latin typeface="Open Sans Extra Bold"/>
                <a:ea typeface="Open Sans Extra Bold"/>
                <a:cs typeface="Open Sans Extra Bold"/>
                <a:sym typeface="Open Sans Extra Bold"/>
              </a:rPr>
              <a:t>Convolutional Layers:</a:t>
            </a:r>
          </a:p>
        </p:txBody>
      </p:sp>
      <p:sp>
        <p:nvSpPr>
          <p:cNvPr name="TextBox 18" id="18"/>
          <p:cNvSpPr txBox="true"/>
          <p:nvPr/>
        </p:nvSpPr>
        <p:spPr>
          <a:xfrm rot="0">
            <a:off x="1357253" y="1606625"/>
            <a:ext cx="11143467" cy="396237"/>
          </a:xfrm>
          <a:prstGeom prst="rect">
            <a:avLst/>
          </a:prstGeom>
        </p:spPr>
        <p:txBody>
          <a:bodyPr anchor="t" rtlCol="false" tIns="0" lIns="0" bIns="0" rIns="0">
            <a:spAutoFit/>
          </a:bodyPr>
          <a:lstStyle/>
          <a:p>
            <a:pPr algn="l">
              <a:lnSpc>
                <a:spcPts val="3360"/>
              </a:lnSpc>
              <a:spcBef>
                <a:spcPct val="0"/>
              </a:spcBef>
            </a:pPr>
            <a:r>
              <a:rPr lang="en-US" b="true" sz="2400">
                <a:solidFill>
                  <a:srgbClr val="FDFDFD"/>
                </a:solidFill>
                <a:latin typeface="Montserrat Medium"/>
                <a:ea typeface="Montserrat Medium"/>
                <a:cs typeface="Montserrat Medium"/>
                <a:sym typeface="Montserrat Medium"/>
              </a:rPr>
              <a:t>Layers and Weights - 1</a:t>
            </a:r>
          </a:p>
        </p:txBody>
      </p:sp>
      <p:sp>
        <p:nvSpPr>
          <p:cNvPr name="TextBox 19" id="19"/>
          <p:cNvSpPr txBox="true"/>
          <p:nvPr/>
        </p:nvSpPr>
        <p:spPr>
          <a:xfrm rot="0">
            <a:off x="5488263" y="6079100"/>
            <a:ext cx="3272309" cy="1860494"/>
          </a:xfrm>
          <a:prstGeom prst="rect">
            <a:avLst/>
          </a:prstGeom>
        </p:spPr>
        <p:txBody>
          <a:bodyPr anchor="t" rtlCol="false" tIns="0" lIns="0" bIns="0" rIns="0">
            <a:spAutoFit/>
          </a:bodyPr>
          <a:lstStyle/>
          <a:p>
            <a:pPr algn="l" marL="459266" indent="-229633" lvl="1">
              <a:lnSpc>
                <a:spcPts val="2978"/>
              </a:lnSpc>
              <a:buFont typeface="Arial"/>
              <a:buChar char="•"/>
            </a:pPr>
            <a:r>
              <a:rPr lang="en-US" sz="2127" spc="-42">
                <a:solidFill>
                  <a:srgbClr val="FDFDFD"/>
                </a:solidFill>
                <a:latin typeface="Poppins"/>
                <a:ea typeface="Poppins"/>
                <a:cs typeface="Poppins"/>
                <a:sym typeface="Poppins"/>
              </a:rPr>
              <a:t>MaxPooling reduces dimensionality while preserving important features.</a:t>
            </a:r>
          </a:p>
          <a:p>
            <a:pPr algn="l" marL="0" indent="0" lvl="0">
              <a:lnSpc>
                <a:spcPts val="2978"/>
              </a:lnSpc>
              <a:spcBef>
                <a:spcPct val="0"/>
              </a:spcBef>
            </a:pPr>
          </a:p>
        </p:txBody>
      </p:sp>
      <p:sp>
        <p:nvSpPr>
          <p:cNvPr name="TextBox 20" id="20"/>
          <p:cNvSpPr txBox="true"/>
          <p:nvPr/>
        </p:nvSpPr>
        <p:spPr>
          <a:xfrm rot="0">
            <a:off x="5488263" y="5263624"/>
            <a:ext cx="3272309" cy="396240"/>
          </a:xfrm>
          <a:prstGeom prst="rect">
            <a:avLst/>
          </a:prstGeom>
        </p:spPr>
        <p:txBody>
          <a:bodyPr anchor="t" rtlCol="false" tIns="0" lIns="0" bIns="0" rIns="0">
            <a:spAutoFit/>
          </a:bodyPr>
          <a:lstStyle/>
          <a:p>
            <a:pPr algn="ctr" marL="0" indent="0" lvl="0">
              <a:lnSpc>
                <a:spcPts val="3359"/>
              </a:lnSpc>
              <a:spcBef>
                <a:spcPct val="0"/>
              </a:spcBef>
            </a:pPr>
            <a:r>
              <a:rPr lang="en-US" sz="2400">
                <a:solidFill>
                  <a:srgbClr val="FDFDFD"/>
                </a:solidFill>
                <a:latin typeface="Open Sans Extra Bold"/>
                <a:ea typeface="Open Sans Extra Bold"/>
                <a:cs typeface="Open Sans Extra Bold"/>
                <a:sym typeface="Open Sans Extra Bold"/>
              </a:rPr>
              <a:t>Pooling Layers:</a:t>
            </a:r>
          </a:p>
        </p:txBody>
      </p:sp>
      <p:sp>
        <p:nvSpPr>
          <p:cNvPr name="TextBox 21" id="21"/>
          <p:cNvSpPr txBox="true"/>
          <p:nvPr/>
        </p:nvSpPr>
        <p:spPr>
          <a:xfrm rot="0">
            <a:off x="9555490" y="5263624"/>
            <a:ext cx="3272309" cy="396240"/>
          </a:xfrm>
          <a:prstGeom prst="rect">
            <a:avLst/>
          </a:prstGeom>
        </p:spPr>
        <p:txBody>
          <a:bodyPr anchor="t" rtlCol="false" tIns="0" lIns="0" bIns="0" rIns="0">
            <a:spAutoFit/>
          </a:bodyPr>
          <a:lstStyle/>
          <a:p>
            <a:pPr algn="ctr" marL="0" indent="0" lvl="0">
              <a:lnSpc>
                <a:spcPts val="3359"/>
              </a:lnSpc>
              <a:spcBef>
                <a:spcPct val="0"/>
              </a:spcBef>
            </a:pPr>
            <a:r>
              <a:rPr lang="en-US" sz="2400">
                <a:solidFill>
                  <a:srgbClr val="FDFDFD"/>
                </a:solidFill>
                <a:latin typeface="Open Sans Extra Bold"/>
                <a:ea typeface="Open Sans Extra Bold"/>
                <a:cs typeface="Open Sans Extra Bold"/>
                <a:sym typeface="Open Sans Extra Bold"/>
              </a:rPr>
              <a:t>Dense Layers:</a:t>
            </a:r>
          </a:p>
        </p:txBody>
      </p:sp>
      <p:sp>
        <p:nvSpPr>
          <p:cNvPr name="TextBox 22" id="22"/>
          <p:cNvSpPr txBox="true"/>
          <p:nvPr/>
        </p:nvSpPr>
        <p:spPr>
          <a:xfrm rot="0">
            <a:off x="9555490" y="6079100"/>
            <a:ext cx="3272309" cy="2974918"/>
          </a:xfrm>
          <a:prstGeom prst="rect">
            <a:avLst/>
          </a:prstGeom>
        </p:spPr>
        <p:txBody>
          <a:bodyPr anchor="t" rtlCol="false" tIns="0" lIns="0" bIns="0" rIns="0">
            <a:spAutoFit/>
          </a:bodyPr>
          <a:lstStyle/>
          <a:p>
            <a:pPr algn="l" marL="459266" indent="-229633" lvl="1">
              <a:lnSpc>
                <a:spcPts val="2978"/>
              </a:lnSpc>
              <a:buFont typeface="Arial"/>
              <a:buChar char="•"/>
            </a:pPr>
            <a:r>
              <a:rPr lang="en-US" sz="2127" spc="-42">
                <a:solidFill>
                  <a:srgbClr val="FDFDFD"/>
                </a:solidFill>
                <a:latin typeface="Poppins"/>
                <a:ea typeface="Poppins"/>
                <a:cs typeface="Poppins"/>
                <a:sym typeface="Poppins"/>
              </a:rPr>
              <a:t>Fully connected, used for high-level reasoning.</a:t>
            </a:r>
          </a:p>
          <a:p>
            <a:pPr algn="l" marL="459266" indent="-229633" lvl="1">
              <a:lnSpc>
                <a:spcPts val="2978"/>
              </a:lnSpc>
              <a:buFont typeface="Arial"/>
              <a:buChar char="•"/>
            </a:pPr>
            <a:r>
              <a:rPr lang="en-US" sz="2127" spc="-42">
                <a:solidFill>
                  <a:srgbClr val="FDFDFD"/>
                </a:solidFill>
                <a:latin typeface="Poppins"/>
                <a:ea typeface="Poppins"/>
                <a:cs typeface="Poppins"/>
                <a:sym typeface="Poppins"/>
              </a:rPr>
              <a:t>Last layer has 10 neurons, representing the 10 classes.</a:t>
            </a:r>
          </a:p>
          <a:p>
            <a:pPr algn="l" marL="0" indent="0" lvl="0">
              <a:lnSpc>
                <a:spcPts val="2978"/>
              </a:lnSpc>
              <a:spcBef>
                <a:spcPct val="0"/>
              </a:spcBef>
            </a:pPr>
          </a:p>
        </p:txBody>
      </p:sp>
      <p:sp>
        <p:nvSpPr>
          <p:cNvPr name="TextBox 23" id="23"/>
          <p:cNvSpPr txBox="true"/>
          <p:nvPr/>
        </p:nvSpPr>
        <p:spPr>
          <a:xfrm rot="0">
            <a:off x="13618736" y="5263624"/>
            <a:ext cx="3272309" cy="396240"/>
          </a:xfrm>
          <a:prstGeom prst="rect">
            <a:avLst/>
          </a:prstGeom>
        </p:spPr>
        <p:txBody>
          <a:bodyPr anchor="t" rtlCol="false" tIns="0" lIns="0" bIns="0" rIns="0">
            <a:spAutoFit/>
          </a:bodyPr>
          <a:lstStyle/>
          <a:p>
            <a:pPr algn="ctr" marL="0" indent="0" lvl="0">
              <a:lnSpc>
                <a:spcPts val="3359"/>
              </a:lnSpc>
              <a:spcBef>
                <a:spcPct val="0"/>
              </a:spcBef>
            </a:pPr>
            <a:r>
              <a:rPr lang="en-US" sz="2400">
                <a:solidFill>
                  <a:srgbClr val="FDFDFD"/>
                </a:solidFill>
                <a:latin typeface="Open Sans Extra Bold"/>
                <a:ea typeface="Open Sans Extra Bold"/>
                <a:cs typeface="Open Sans Extra Bold"/>
                <a:sym typeface="Open Sans Extra Bold"/>
              </a:rPr>
              <a:t>Dropout Layers</a:t>
            </a:r>
          </a:p>
        </p:txBody>
      </p:sp>
      <p:sp>
        <p:nvSpPr>
          <p:cNvPr name="TextBox 24" id="24"/>
          <p:cNvSpPr txBox="true"/>
          <p:nvPr/>
        </p:nvSpPr>
        <p:spPr>
          <a:xfrm rot="0">
            <a:off x="13618736" y="6079100"/>
            <a:ext cx="3092732" cy="1489019"/>
          </a:xfrm>
          <a:prstGeom prst="rect">
            <a:avLst/>
          </a:prstGeom>
        </p:spPr>
        <p:txBody>
          <a:bodyPr anchor="t" rtlCol="false" tIns="0" lIns="0" bIns="0" rIns="0">
            <a:spAutoFit/>
          </a:bodyPr>
          <a:lstStyle/>
          <a:p>
            <a:pPr algn="l" marL="459266" indent="-229633" lvl="1">
              <a:lnSpc>
                <a:spcPts val="2978"/>
              </a:lnSpc>
              <a:spcBef>
                <a:spcPct val="0"/>
              </a:spcBef>
              <a:buFont typeface="Arial"/>
              <a:buChar char="•"/>
            </a:pPr>
            <a:r>
              <a:rPr lang="en-US" sz="2127" spc="-42">
                <a:solidFill>
                  <a:srgbClr val="FDFDFD"/>
                </a:solidFill>
                <a:latin typeface="Poppins"/>
                <a:ea typeface="Poppins"/>
                <a:cs typeface="Poppins"/>
                <a:sym typeface="Poppins"/>
              </a:rPr>
              <a:t>Prevent overfitting by randomly disabling neurons during training.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DAGXe-xT75U</dc:identifier>
  <dcterms:modified xsi:type="dcterms:W3CDTF">2011-08-01T06:04:30Z</dcterms:modified>
  <cp:revision>1</cp:revision>
  <dc:title>Technology Pitch Deck</dc:title>
</cp:coreProperties>
</file>

<file path=docProps/thumbnail.jpeg>
</file>